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itchFamily="34" charset="0"/>
      <p:regular r:id="rId25"/>
      <p:bold r:id="rId26"/>
      <p:italic r:id="rId27"/>
      <p:boldItalic r:id="rId28"/>
    </p:embeddedFont>
    <p:embeddedFont>
      <p:font typeface="TT Chocolates Bold" charset="0"/>
      <p:regular r:id="rId29"/>
    </p:embeddedFont>
    <p:embeddedFont>
      <p:font typeface="Anton" charset="0"/>
      <p:regular r:id="rId30"/>
    </p:embeddedFont>
    <p:embeddedFont>
      <p:font typeface="TT Chocolates Ultra-Bold" charset="0"/>
      <p:regular r:id="rId31"/>
    </p:embeddedFont>
    <p:embeddedFont>
      <p:font typeface="TT Chocolates" charset="0"/>
      <p:regular r:id="rId32"/>
    </p:embeddedFont>
    <p:embeddedFont>
      <p:font typeface="Questrial"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631671"/>
            <a:ext cx="7705737" cy="699013"/>
            <a:chOff x="0" y="0"/>
            <a:chExt cx="2168051" cy="196671"/>
          </a:xfrm>
        </p:grpSpPr>
        <p:sp>
          <p:nvSpPr>
            <p:cNvPr id="3" name="Freeform 3"/>
            <p:cNvSpPr/>
            <p:nvPr/>
          </p:nvSpPr>
          <p:spPr>
            <a:xfrm>
              <a:off x="0" y="0"/>
              <a:ext cx="2168051" cy="196671"/>
            </a:xfrm>
            <a:custGeom>
              <a:avLst/>
              <a:gdLst/>
              <a:ahLst/>
              <a:cxnLst/>
              <a:rect l="l" t="t" r="r" b="b"/>
              <a:pathLst>
                <a:path w="2168051" h="196671">
                  <a:moveTo>
                    <a:pt x="0" y="0"/>
                  </a:moveTo>
                  <a:lnTo>
                    <a:pt x="2168051" y="0"/>
                  </a:lnTo>
                  <a:lnTo>
                    <a:pt x="2168051" y="196671"/>
                  </a:lnTo>
                  <a:lnTo>
                    <a:pt x="0" y="196671"/>
                  </a:lnTo>
                  <a:close/>
                </a:path>
              </a:pathLst>
            </a:custGeom>
            <a:solidFill>
              <a:srgbClr val="F8F5FF"/>
            </a:solidFill>
            <a:ln w="9525" cap="sq">
              <a:solidFill>
                <a:srgbClr val="231076"/>
              </a:solidFill>
              <a:prstDash val="solid"/>
              <a:miter/>
            </a:ln>
          </p:spPr>
        </p:sp>
        <p:sp>
          <p:nvSpPr>
            <p:cNvPr id="4" name="TextBox 4"/>
            <p:cNvSpPr txBox="1"/>
            <p:nvPr/>
          </p:nvSpPr>
          <p:spPr>
            <a:xfrm>
              <a:off x="0" y="-19050"/>
              <a:ext cx="2168051" cy="215721"/>
            </a:xfrm>
            <a:prstGeom prst="rect">
              <a:avLst/>
            </a:prstGeom>
          </p:spPr>
          <p:txBody>
            <a:bodyPr lIns="34560" tIns="34560" rIns="34560" bIns="34560" rtlCol="0" anchor="ctr"/>
            <a:lstStyle/>
            <a:p>
              <a:pPr algn="ctr">
                <a:lnSpc>
                  <a:spcPts val="1161"/>
                </a:lnSpc>
              </a:pPr>
              <a:endParaRPr/>
            </a:p>
          </p:txBody>
        </p:sp>
      </p:grpSp>
      <p:grpSp>
        <p:nvGrpSpPr>
          <p:cNvPr id="5" name="Group 5"/>
          <p:cNvGrpSpPr/>
          <p:nvPr/>
        </p:nvGrpSpPr>
        <p:grpSpPr>
          <a:xfrm>
            <a:off x="1028700" y="8696935"/>
            <a:ext cx="3219286" cy="561365"/>
            <a:chOff x="0" y="0"/>
            <a:chExt cx="847878" cy="147849"/>
          </a:xfrm>
        </p:grpSpPr>
        <p:sp>
          <p:nvSpPr>
            <p:cNvPr id="6" name="Freeform 6"/>
            <p:cNvSpPr/>
            <p:nvPr/>
          </p:nvSpPr>
          <p:spPr>
            <a:xfrm>
              <a:off x="0" y="0"/>
              <a:ext cx="847878" cy="147849"/>
            </a:xfrm>
            <a:custGeom>
              <a:avLst/>
              <a:gdLst/>
              <a:ahLst/>
              <a:cxnLst/>
              <a:rect l="l" t="t" r="r" b="b"/>
              <a:pathLst>
                <a:path w="847878" h="147849">
                  <a:moveTo>
                    <a:pt x="0" y="0"/>
                  </a:moveTo>
                  <a:lnTo>
                    <a:pt x="847878" y="0"/>
                  </a:lnTo>
                  <a:lnTo>
                    <a:pt x="847878" y="147849"/>
                  </a:lnTo>
                  <a:lnTo>
                    <a:pt x="0" y="147849"/>
                  </a:lnTo>
                  <a:close/>
                </a:path>
              </a:pathLst>
            </a:custGeom>
            <a:solidFill>
              <a:srgbClr val="231076"/>
            </a:solidFill>
          </p:spPr>
        </p:sp>
        <p:sp>
          <p:nvSpPr>
            <p:cNvPr id="7" name="TextBox 7"/>
            <p:cNvSpPr txBox="1"/>
            <p:nvPr/>
          </p:nvSpPr>
          <p:spPr>
            <a:xfrm>
              <a:off x="0" y="0"/>
              <a:ext cx="847878" cy="147849"/>
            </a:xfrm>
            <a:prstGeom prst="rect">
              <a:avLst/>
            </a:prstGeom>
          </p:spPr>
          <p:txBody>
            <a:bodyPr lIns="165100" tIns="165100" rIns="165100" bIns="165100" rtlCol="0" anchor="ctr"/>
            <a:lstStyle/>
            <a:p>
              <a:pPr algn="ctr">
                <a:lnSpc>
                  <a:spcPts val="1887"/>
                </a:lnSpc>
              </a:pPr>
              <a:r>
                <a:rPr lang="en-US" sz="1599">
                  <a:solidFill>
                    <a:srgbClr val="FFFFFF"/>
                  </a:solidFill>
                  <a:latin typeface="TT Chocolates Bold"/>
                </a:rPr>
                <a:t>Presented by Abdullah Farid</a:t>
              </a:r>
            </a:p>
          </p:txBody>
        </p:sp>
      </p:grpSp>
      <p:sp>
        <p:nvSpPr>
          <p:cNvPr id="8" name="Freeform 8"/>
          <p:cNvSpPr/>
          <p:nvPr/>
        </p:nvSpPr>
        <p:spPr>
          <a:xfrm>
            <a:off x="1118386" y="562498"/>
            <a:ext cx="2367865" cy="1667691"/>
          </a:xfrm>
          <a:custGeom>
            <a:avLst/>
            <a:gdLst/>
            <a:ahLst/>
            <a:cxnLst/>
            <a:rect l="l" t="t" r="r" b="b"/>
            <a:pathLst>
              <a:path w="2367865" h="1667691">
                <a:moveTo>
                  <a:pt x="0" y="0"/>
                </a:moveTo>
                <a:lnTo>
                  <a:pt x="2367864" y="0"/>
                </a:lnTo>
                <a:lnTo>
                  <a:pt x="2367864" y="1667691"/>
                </a:lnTo>
                <a:lnTo>
                  <a:pt x="0" y="1667691"/>
                </a:lnTo>
                <a:lnTo>
                  <a:pt x="0" y="0"/>
                </a:lnTo>
                <a:close/>
              </a:path>
            </a:pathLst>
          </a:custGeom>
          <a:blipFill>
            <a:blip r:embed="rId2"/>
            <a:stretch>
              <a:fillRect t="-20992" b="-20992"/>
            </a:stretch>
          </a:blipFill>
        </p:spPr>
      </p:sp>
      <p:sp>
        <p:nvSpPr>
          <p:cNvPr id="9" name="Freeform 9"/>
          <p:cNvSpPr/>
          <p:nvPr/>
        </p:nvSpPr>
        <p:spPr>
          <a:xfrm>
            <a:off x="8734437" y="0"/>
            <a:ext cx="9553563" cy="10459789"/>
          </a:xfrm>
          <a:custGeom>
            <a:avLst/>
            <a:gdLst/>
            <a:ahLst/>
            <a:cxnLst/>
            <a:rect l="l" t="t" r="r" b="b"/>
            <a:pathLst>
              <a:path w="9553563" h="10459789">
                <a:moveTo>
                  <a:pt x="0" y="0"/>
                </a:moveTo>
                <a:lnTo>
                  <a:pt x="9553563" y="0"/>
                </a:lnTo>
                <a:lnTo>
                  <a:pt x="9553563" y="10459789"/>
                </a:lnTo>
                <a:lnTo>
                  <a:pt x="0" y="10459789"/>
                </a:lnTo>
                <a:lnTo>
                  <a:pt x="0" y="0"/>
                </a:lnTo>
                <a:close/>
              </a:path>
            </a:pathLst>
          </a:custGeom>
          <a:blipFill>
            <a:blip r:embed="rId3"/>
            <a:stretch>
              <a:fillRect l="-52999" r="-11331"/>
            </a:stretch>
          </a:blipFill>
        </p:spPr>
      </p:sp>
      <p:sp>
        <p:nvSpPr>
          <p:cNvPr id="10" name="TextBox 10"/>
          <p:cNvSpPr txBox="1"/>
          <p:nvPr/>
        </p:nvSpPr>
        <p:spPr>
          <a:xfrm>
            <a:off x="1028700" y="4269435"/>
            <a:ext cx="10102369" cy="2447961"/>
          </a:xfrm>
          <a:prstGeom prst="rect">
            <a:avLst/>
          </a:prstGeom>
        </p:spPr>
        <p:txBody>
          <a:bodyPr lIns="0" tIns="0" rIns="0" bIns="0" rtlCol="0" anchor="t">
            <a:spAutoFit/>
          </a:bodyPr>
          <a:lstStyle/>
          <a:p>
            <a:pPr marL="0" lvl="0" indent="0" algn="l">
              <a:lnSpc>
                <a:spcPts val="18376"/>
              </a:lnSpc>
            </a:pPr>
            <a:r>
              <a:rPr lang="en-US" sz="18376" spc="202">
                <a:solidFill>
                  <a:srgbClr val="231076"/>
                </a:solidFill>
                <a:latin typeface="Anton"/>
              </a:rPr>
              <a:t>PROJECT</a:t>
            </a:r>
          </a:p>
        </p:txBody>
      </p:sp>
      <p:sp>
        <p:nvSpPr>
          <p:cNvPr id="11" name="TextBox 11"/>
          <p:cNvSpPr txBox="1"/>
          <p:nvPr/>
        </p:nvSpPr>
        <p:spPr>
          <a:xfrm>
            <a:off x="1118386" y="3108716"/>
            <a:ext cx="8972201" cy="931249"/>
          </a:xfrm>
          <a:prstGeom prst="rect">
            <a:avLst/>
          </a:prstGeom>
        </p:spPr>
        <p:txBody>
          <a:bodyPr lIns="0" tIns="0" rIns="0" bIns="0" rtlCol="0" anchor="t">
            <a:spAutoFit/>
          </a:bodyPr>
          <a:lstStyle/>
          <a:p>
            <a:pPr marL="0" lvl="0" indent="0" algn="l">
              <a:lnSpc>
                <a:spcPts val="7041"/>
              </a:lnSpc>
            </a:pPr>
            <a:r>
              <a:rPr lang="en-US" sz="7041">
                <a:solidFill>
                  <a:srgbClr val="231076"/>
                </a:solidFill>
                <a:latin typeface="TT Chocolates Ultra-Bold"/>
              </a:rPr>
              <a:t>HOTEL RESERVATION</a:t>
            </a:r>
          </a:p>
        </p:txBody>
      </p:sp>
      <p:sp>
        <p:nvSpPr>
          <p:cNvPr id="12" name="TextBox 12"/>
          <p:cNvSpPr txBox="1"/>
          <p:nvPr/>
        </p:nvSpPr>
        <p:spPr>
          <a:xfrm>
            <a:off x="1212224" y="6709715"/>
            <a:ext cx="7380283" cy="542903"/>
          </a:xfrm>
          <a:prstGeom prst="rect">
            <a:avLst/>
          </a:prstGeom>
        </p:spPr>
        <p:txBody>
          <a:bodyPr lIns="0" tIns="0" rIns="0" bIns="0" rtlCol="0" anchor="t">
            <a:spAutoFit/>
          </a:bodyPr>
          <a:lstStyle/>
          <a:p>
            <a:pPr marL="0" lvl="0" indent="0" algn="l">
              <a:lnSpc>
                <a:spcPts val="4286"/>
              </a:lnSpc>
            </a:pPr>
            <a:r>
              <a:rPr lang="en-US" sz="3572">
                <a:solidFill>
                  <a:srgbClr val="231076"/>
                </a:solidFill>
                <a:latin typeface="TT Chocolates"/>
              </a:rPr>
              <a:t>Analysis with SQL</a:t>
            </a:r>
          </a:p>
        </p:txBody>
      </p:sp>
      <p:sp>
        <p:nvSpPr>
          <p:cNvPr id="13" name="TextBox 13"/>
          <p:cNvSpPr txBox="1"/>
          <p:nvPr/>
        </p:nvSpPr>
        <p:spPr>
          <a:xfrm>
            <a:off x="14830090" y="864003"/>
            <a:ext cx="2752367" cy="329393"/>
          </a:xfrm>
          <a:prstGeom prst="rect">
            <a:avLst/>
          </a:prstGeom>
        </p:spPr>
        <p:txBody>
          <a:bodyPr lIns="0" tIns="0" rIns="0" bIns="0" rtlCol="0" anchor="t">
            <a:spAutoFit/>
          </a:bodyPr>
          <a:lstStyle/>
          <a:p>
            <a:pPr marL="0" lvl="0" indent="0" algn="r">
              <a:lnSpc>
                <a:spcPts val="2595"/>
              </a:lnSpc>
            </a:pPr>
            <a:r>
              <a:rPr lang="en-US" sz="2199">
                <a:solidFill>
                  <a:srgbClr val="231076"/>
                </a:solidFill>
                <a:latin typeface="TT Chocolates Bold"/>
              </a:rPr>
              <a:t>JUNE 2024</a:t>
            </a:r>
          </a:p>
        </p:txBody>
      </p:sp>
    </p:spTree>
  </p:cSld>
  <p:clrMapOvr>
    <a:masterClrMapping/>
  </p:clrMapOvr>
  <p:timing>
    <p:tnLst>
      <p:par>
        <p:cTn id="1" dur="indefinite" restart="never" nodeType="tmRoot">
          <p:childTnLst>
            <p:cmd cmd="playFrom(0.0)">
              <p:cBhvr>
                <p:cTn id="2"/>
                <p:tgtEl>
                  <p:spTgt spid="14"/>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2551042"/>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0" y="4165653"/>
            <a:ext cx="18288000" cy="5092647"/>
          </a:xfrm>
          <a:custGeom>
            <a:avLst/>
            <a:gdLst/>
            <a:ahLst/>
            <a:cxnLst/>
            <a:rect l="l" t="t" r="r" b="b"/>
            <a:pathLst>
              <a:path w="18288000" h="5092647">
                <a:moveTo>
                  <a:pt x="0" y="0"/>
                </a:moveTo>
                <a:lnTo>
                  <a:pt x="18288000" y="0"/>
                </a:lnTo>
                <a:lnTo>
                  <a:pt x="18288000" y="5092647"/>
                </a:lnTo>
                <a:lnTo>
                  <a:pt x="0" y="5092647"/>
                </a:lnTo>
                <a:lnTo>
                  <a:pt x="0" y="0"/>
                </a:lnTo>
                <a:close/>
              </a:path>
            </a:pathLst>
          </a:custGeom>
          <a:blipFill>
            <a:blip r:embed="rId3"/>
            <a:stretch>
              <a:fillRect t="-7456" b="-7456"/>
            </a:stretch>
          </a:blipFill>
        </p:spPr>
      </p:sp>
      <p:sp>
        <p:nvSpPr>
          <p:cNvPr id="7" name="TextBox 7"/>
          <p:cNvSpPr txBox="1"/>
          <p:nvPr/>
        </p:nvSpPr>
        <p:spPr>
          <a:xfrm>
            <a:off x="5184176" y="313242"/>
            <a:ext cx="12075124" cy="2237800"/>
          </a:xfrm>
          <a:prstGeom prst="rect">
            <a:avLst/>
          </a:prstGeom>
        </p:spPr>
        <p:txBody>
          <a:bodyPr lIns="0" tIns="0" rIns="0" bIns="0" rtlCol="0" anchor="t">
            <a:spAutoFit/>
          </a:bodyPr>
          <a:lstStyle/>
          <a:p>
            <a:pPr algn="just">
              <a:lnSpc>
                <a:spcPts val="5824"/>
              </a:lnSpc>
            </a:pPr>
            <a:r>
              <a:rPr lang="en-US" sz="5600">
                <a:solidFill>
                  <a:srgbClr val="0E0340"/>
                </a:solidFill>
                <a:latin typeface="TT Chocolates Bold"/>
              </a:rPr>
              <a:t>4. How many reservations were made for the year 20XX (replace XX with the desired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0" y="4658765"/>
            <a:ext cx="18288000" cy="4368689"/>
          </a:xfrm>
          <a:custGeom>
            <a:avLst/>
            <a:gdLst/>
            <a:ahLst/>
            <a:cxnLst/>
            <a:rect l="l" t="t" r="r" b="b"/>
            <a:pathLst>
              <a:path w="18288000" h="4368689">
                <a:moveTo>
                  <a:pt x="0" y="0"/>
                </a:moveTo>
                <a:lnTo>
                  <a:pt x="18288000" y="0"/>
                </a:lnTo>
                <a:lnTo>
                  <a:pt x="18288000" y="4368688"/>
                </a:lnTo>
                <a:lnTo>
                  <a:pt x="0" y="4368688"/>
                </a:lnTo>
                <a:lnTo>
                  <a:pt x="0" y="0"/>
                </a:lnTo>
                <a:close/>
              </a:path>
            </a:pathLst>
          </a:custGeom>
          <a:blipFill>
            <a:blip r:embed="rId3"/>
            <a:stretch>
              <a:fillRect l="-3435" t="-1628" r="-2537"/>
            </a:stretch>
          </a:blipFill>
        </p:spPr>
      </p:sp>
      <p:sp>
        <p:nvSpPr>
          <p:cNvPr id="7" name="TextBox 7"/>
          <p:cNvSpPr txBox="1"/>
          <p:nvPr/>
        </p:nvSpPr>
        <p:spPr>
          <a:xfrm>
            <a:off x="5184176" y="736238"/>
            <a:ext cx="12075124" cy="1711020"/>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5. What is the most commonly booked room 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3652503"/>
            <a:ext cx="13732177" cy="5605797"/>
          </a:xfrm>
          <a:custGeom>
            <a:avLst/>
            <a:gdLst/>
            <a:ahLst/>
            <a:cxnLst/>
            <a:rect l="l" t="t" r="r" b="b"/>
            <a:pathLst>
              <a:path w="13732177" h="5605797">
                <a:moveTo>
                  <a:pt x="0" y="0"/>
                </a:moveTo>
                <a:lnTo>
                  <a:pt x="13732177" y="0"/>
                </a:lnTo>
                <a:lnTo>
                  <a:pt x="13732177" y="5605797"/>
                </a:lnTo>
                <a:lnTo>
                  <a:pt x="0" y="5605797"/>
                </a:lnTo>
                <a:lnTo>
                  <a:pt x="0" y="0"/>
                </a:lnTo>
                <a:close/>
              </a:path>
            </a:pathLst>
          </a:custGeom>
          <a:blipFill>
            <a:blip r:embed="rId3"/>
            <a:stretch>
              <a:fillRect l="-1675" r="-6789"/>
            </a:stretch>
          </a:blipFill>
        </p:spPr>
      </p:sp>
      <p:sp>
        <p:nvSpPr>
          <p:cNvPr id="7" name="TextBox 7"/>
          <p:cNvSpPr txBox="1"/>
          <p:nvPr/>
        </p:nvSpPr>
        <p:spPr>
          <a:xfrm>
            <a:off x="5173808" y="755944"/>
            <a:ext cx="12748368" cy="1711020"/>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6. How many reservations fall on a weekend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2277912" y="3652503"/>
            <a:ext cx="16010088" cy="5605797"/>
          </a:xfrm>
          <a:custGeom>
            <a:avLst/>
            <a:gdLst/>
            <a:ahLst/>
            <a:cxnLst/>
            <a:rect l="l" t="t" r="r" b="b"/>
            <a:pathLst>
              <a:path w="16010088" h="5605797">
                <a:moveTo>
                  <a:pt x="0" y="0"/>
                </a:moveTo>
                <a:lnTo>
                  <a:pt x="16010088" y="0"/>
                </a:lnTo>
                <a:lnTo>
                  <a:pt x="16010088" y="5605797"/>
                </a:lnTo>
                <a:lnTo>
                  <a:pt x="0" y="5605797"/>
                </a:lnTo>
                <a:lnTo>
                  <a:pt x="0" y="0"/>
                </a:lnTo>
                <a:close/>
              </a:path>
            </a:pathLst>
          </a:custGeom>
          <a:blipFill>
            <a:blip r:embed="rId3"/>
            <a:stretch>
              <a:fillRect t="-405" r="-13532" b="-405"/>
            </a:stretch>
          </a:blipFill>
        </p:spPr>
      </p:sp>
      <p:sp>
        <p:nvSpPr>
          <p:cNvPr id="7" name="TextBox 7"/>
          <p:cNvSpPr txBox="1"/>
          <p:nvPr/>
        </p:nvSpPr>
        <p:spPr>
          <a:xfrm>
            <a:off x="5173808" y="755944"/>
            <a:ext cx="12748368" cy="1711020"/>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7. What is the highest and lowest lead time for reservations?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3948730"/>
            <a:ext cx="14555882" cy="5605797"/>
          </a:xfrm>
          <a:custGeom>
            <a:avLst/>
            <a:gdLst/>
            <a:ahLst/>
            <a:cxnLst/>
            <a:rect l="l" t="t" r="r" b="b"/>
            <a:pathLst>
              <a:path w="14555882" h="5605797">
                <a:moveTo>
                  <a:pt x="0" y="0"/>
                </a:moveTo>
                <a:lnTo>
                  <a:pt x="14555882" y="0"/>
                </a:lnTo>
                <a:lnTo>
                  <a:pt x="14555882" y="5605797"/>
                </a:lnTo>
                <a:lnTo>
                  <a:pt x="0" y="5605797"/>
                </a:lnTo>
                <a:lnTo>
                  <a:pt x="0" y="0"/>
                </a:lnTo>
                <a:close/>
              </a:path>
            </a:pathLst>
          </a:custGeom>
          <a:blipFill>
            <a:blip r:embed="rId3"/>
            <a:stretch>
              <a:fillRect t="-1927" r="-9990" b="-1927"/>
            </a:stretch>
          </a:blipFill>
        </p:spPr>
      </p:sp>
      <p:sp>
        <p:nvSpPr>
          <p:cNvPr id="7" name="TextBox 7"/>
          <p:cNvSpPr txBox="1"/>
          <p:nvPr/>
        </p:nvSpPr>
        <p:spPr>
          <a:xfrm>
            <a:off x="5173808" y="459717"/>
            <a:ext cx="12748368" cy="2549131"/>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8. What is the most common market segment type for reservations?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4541184"/>
            <a:ext cx="13732177" cy="4300917"/>
          </a:xfrm>
          <a:custGeom>
            <a:avLst/>
            <a:gdLst/>
            <a:ahLst/>
            <a:cxnLst/>
            <a:rect l="l" t="t" r="r" b="b"/>
            <a:pathLst>
              <a:path w="13732177" h="4300917">
                <a:moveTo>
                  <a:pt x="0" y="0"/>
                </a:moveTo>
                <a:lnTo>
                  <a:pt x="13732177" y="0"/>
                </a:lnTo>
                <a:lnTo>
                  <a:pt x="13732177" y="4300917"/>
                </a:lnTo>
                <a:lnTo>
                  <a:pt x="0" y="4300917"/>
                </a:lnTo>
                <a:lnTo>
                  <a:pt x="0" y="0"/>
                </a:lnTo>
                <a:close/>
              </a:path>
            </a:pathLst>
          </a:custGeom>
          <a:blipFill>
            <a:blip r:embed="rId3"/>
            <a:stretch>
              <a:fillRect t="-4278" b="-4278"/>
            </a:stretch>
          </a:blipFill>
        </p:spPr>
      </p:sp>
      <p:sp>
        <p:nvSpPr>
          <p:cNvPr id="7" name="TextBox 7"/>
          <p:cNvSpPr txBox="1"/>
          <p:nvPr/>
        </p:nvSpPr>
        <p:spPr>
          <a:xfrm>
            <a:off x="5173808" y="459717"/>
            <a:ext cx="12748368" cy="1711020"/>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9. How many reservations have a booking status of "Confirmed"?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25995" y="4789416"/>
            <a:ext cx="17436010" cy="3230116"/>
          </a:xfrm>
          <a:custGeom>
            <a:avLst/>
            <a:gdLst/>
            <a:ahLst/>
            <a:cxnLst/>
            <a:rect l="l" t="t" r="r" b="b"/>
            <a:pathLst>
              <a:path w="17436010" h="3230116">
                <a:moveTo>
                  <a:pt x="0" y="0"/>
                </a:moveTo>
                <a:lnTo>
                  <a:pt x="17436010" y="0"/>
                </a:lnTo>
                <a:lnTo>
                  <a:pt x="17436010" y="3230116"/>
                </a:lnTo>
                <a:lnTo>
                  <a:pt x="0" y="3230116"/>
                </a:lnTo>
                <a:lnTo>
                  <a:pt x="0" y="0"/>
                </a:lnTo>
                <a:close/>
              </a:path>
            </a:pathLst>
          </a:custGeom>
          <a:blipFill>
            <a:blip r:embed="rId3"/>
            <a:stretch>
              <a:fillRect t="-1153" r="-231" b="-1153"/>
            </a:stretch>
          </a:blipFill>
        </p:spPr>
      </p:sp>
      <p:sp>
        <p:nvSpPr>
          <p:cNvPr id="7" name="TextBox 7"/>
          <p:cNvSpPr txBox="1"/>
          <p:nvPr/>
        </p:nvSpPr>
        <p:spPr>
          <a:xfrm>
            <a:off x="5173808" y="459717"/>
            <a:ext cx="12748368" cy="2549131"/>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10. What is the total number of adults and children across all reservations?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321621" y="4839977"/>
            <a:ext cx="17600555" cy="3916731"/>
          </a:xfrm>
          <a:custGeom>
            <a:avLst/>
            <a:gdLst/>
            <a:ahLst/>
            <a:cxnLst/>
            <a:rect l="l" t="t" r="r" b="b"/>
            <a:pathLst>
              <a:path w="17600555" h="3916731">
                <a:moveTo>
                  <a:pt x="0" y="0"/>
                </a:moveTo>
                <a:lnTo>
                  <a:pt x="17600555" y="0"/>
                </a:lnTo>
                <a:lnTo>
                  <a:pt x="17600555" y="3916732"/>
                </a:lnTo>
                <a:lnTo>
                  <a:pt x="0" y="3916732"/>
                </a:lnTo>
                <a:lnTo>
                  <a:pt x="0" y="0"/>
                </a:lnTo>
                <a:close/>
              </a:path>
            </a:pathLst>
          </a:custGeom>
          <a:blipFill>
            <a:blip r:embed="rId3"/>
            <a:stretch>
              <a:fillRect l="-482" r="-2277" b="-4947"/>
            </a:stretch>
          </a:blipFill>
        </p:spPr>
      </p:sp>
      <p:sp>
        <p:nvSpPr>
          <p:cNvPr id="7" name="TextBox 7"/>
          <p:cNvSpPr txBox="1"/>
          <p:nvPr/>
        </p:nvSpPr>
        <p:spPr>
          <a:xfrm>
            <a:off x="5173808" y="459717"/>
            <a:ext cx="12748368" cy="2549131"/>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11. What is the average number of weekend nights for reservations involving children?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3232506"/>
            <a:ext cx="11959172" cy="7054494"/>
          </a:xfrm>
          <a:custGeom>
            <a:avLst/>
            <a:gdLst/>
            <a:ahLst/>
            <a:cxnLst/>
            <a:rect l="l" t="t" r="r" b="b"/>
            <a:pathLst>
              <a:path w="11959172" h="7054494">
                <a:moveTo>
                  <a:pt x="0" y="0"/>
                </a:moveTo>
                <a:lnTo>
                  <a:pt x="11959172" y="0"/>
                </a:lnTo>
                <a:lnTo>
                  <a:pt x="11959172" y="7054494"/>
                </a:lnTo>
                <a:lnTo>
                  <a:pt x="0" y="7054494"/>
                </a:lnTo>
                <a:lnTo>
                  <a:pt x="0" y="0"/>
                </a:lnTo>
                <a:close/>
              </a:path>
            </a:pathLst>
          </a:custGeom>
          <a:blipFill>
            <a:blip r:embed="rId3"/>
            <a:stretch>
              <a:fillRect l="-328" t="-1829" b="-1457"/>
            </a:stretch>
          </a:blipFill>
        </p:spPr>
      </p:sp>
      <p:sp>
        <p:nvSpPr>
          <p:cNvPr id="7" name="TextBox 7"/>
          <p:cNvSpPr txBox="1"/>
          <p:nvPr/>
        </p:nvSpPr>
        <p:spPr>
          <a:xfrm>
            <a:off x="5173808" y="459717"/>
            <a:ext cx="12748368" cy="1711020"/>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12. How many reservations were made in each month of the year?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574700" y="3233403"/>
            <a:ext cx="17138600" cy="6024897"/>
          </a:xfrm>
          <a:custGeom>
            <a:avLst/>
            <a:gdLst/>
            <a:ahLst/>
            <a:cxnLst/>
            <a:rect l="l" t="t" r="r" b="b"/>
            <a:pathLst>
              <a:path w="17138600" h="6024897">
                <a:moveTo>
                  <a:pt x="0" y="0"/>
                </a:moveTo>
                <a:lnTo>
                  <a:pt x="17138600" y="0"/>
                </a:lnTo>
                <a:lnTo>
                  <a:pt x="17138600" y="6024897"/>
                </a:lnTo>
                <a:lnTo>
                  <a:pt x="0" y="6024897"/>
                </a:lnTo>
                <a:lnTo>
                  <a:pt x="0" y="0"/>
                </a:lnTo>
                <a:close/>
              </a:path>
            </a:pathLst>
          </a:custGeom>
          <a:blipFill>
            <a:blip r:embed="rId3"/>
            <a:stretch>
              <a:fillRect l="-157" t="-94" r="-2239"/>
            </a:stretch>
          </a:blipFill>
        </p:spPr>
      </p:sp>
      <p:sp>
        <p:nvSpPr>
          <p:cNvPr id="7" name="TextBox 7"/>
          <p:cNvSpPr txBox="1"/>
          <p:nvPr/>
        </p:nvSpPr>
        <p:spPr>
          <a:xfrm>
            <a:off x="4823722" y="349354"/>
            <a:ext cx="12748368" cy="2535669"/>
          </a:xfrm>
          <a:prstGeom prst="rect">
            <a:avLst/>
          </a:prstGeom>
        </p:spPr>
        <p:txBody>
          <a:bodyPr lIns="0" tIns="0" rIns="0" bIns="0" rtlCol="0" anchor="t">
            <a:spAutoFit/>
          </a:bodyPr>
          <a:lstStyle/>
          <a:p>
            <a:pPr algn="just">
              <a:lnSpc>
                <a:spcPts val="4992"/>
              </a:lnSpc>
            </a:pPr>
            <a:r>
              <a:rPr lang="en-US" sz="4800">
                <a:solidFill>
                  <a:srgbClr val="0E0340"/>
                </a:solidFill>
                <a:latin typeface="TT Chocolates Bold"/>
              </a:rPr>
              <a:t>13. What is the average number of nights (both weekend and weekday) spent by guests for each room</a:t>
            </a:r>
          </a:p>
          <a:p>
            <a:pPr algn="just">
              <a:lnSpc>
                <a:spcPts val="4992"/>
              </a:lnSpc>
            </a:pPr>
            <a:r>
              <a:rPr lang="en-US" sz="4800">
                <a:solidFill>
                  <a:srgbClr val="0E0340"/>
                </a:solidFill>
                <a:latin typeface="TT Chocolates Bold"/>
              </a:rPr>
              <a:t>type?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863516" y="4764637"/>
            <a:ext cx="7197591" cy="1955596"/>
            <a:chOff x="0" y="0"/>
            <a:chExt cx="1895662" cy="515054"/>
          </a:xfrm>
        </p:grpSpPr>
        <p:sp>
          <p:nvSpPr>
            <p:cNvPr id="3" name="Freeform 3"/>
            <p:cNvSpPr/>
            <p:nvPr/>
          </p:nvSpPr>
          <p:spPr>
            <a:xfrm>
              <a:off x="0" y="0"/>
              <a:ext cx="1895662" cy="515054"/>
            </a:xfrm>
            <a:custGeom>
              <a:avLst/>
              <a:gdLst/>
              <a:ahLst/>
              <a:cxnLst/>
              <a:rect l="l" t="t" r="r" b="b"/>
              <a:pathLst>
                <a:path w="1895662" h="515054">
                  <a:moveTo>
                    <a:pt x="0" y="0"/>
                  </a:moveTo>
                  <a:lnTo>
                    <a:pt x="1895662" y="0"/>
                  </a:lnTo>
                  <a:lnTo>
                    <a:pt x="1895662" y="515054"/>
                  </a:lnTo>
                  <a:lnTo>
                    <a:pt x="0" y="515054"/>
                  </a:lnTo>
                  <a:close/>
                </a:path>
              </a:pathLst>
            </a:custGeom>
            <a:solidFill>
              <a:srgbClr val="231076"/>
            </a:solidFill>
          </p:spPr>
        </p:sp>
        <p:sp>
          <p:nvSpPr>
            <p:cNvPr id="4" name="TextBox 4"/>
            <p:cNvSpPr txBox="1"/>
            <p:nvPr/>
          </p:nvSpPr>
          <p:spPr>
            <a:xfrm>
              <a:off x="0" y="-66675"/>
              <a:ext cx="1895662" cy="581729"/>
            </a:xfrm>
            <a:prstGeom prst="rect">
              <a:avLst/>
            </a:prstGeom>
          </p:spPr>
          <p:txBody>
            <a:bodyPr lIns="241300" tIns="241300" rIns="241300" bIns="241300" rtlCol="0" anchor="ctr"/>
            <a:lstStyle/>
            <a:p>
              <a:pPr algn="just">
                <a:lnSpc>
                  <a:spcPts val="4899"/>
                </a:lnSpc>
              </a:pPr>
              <a:r>
                <a:rPr lang="en-US" sz="3499">
                  <a:solidFill>
                    <a:srgbClr val="FFFFFF"/>
                  </a:solidFill>
                  <a:latin typeface="TT Chocolates Bold"/>
                </a:rPr>
                <a:t>01. Overview</a:t>
              </a:r>
            </a:p>
          </p:txBody>
        </p:sp>
      </p:grpSp>
      <p:sp>
        <p:nvSpPr>
          <p:cNvPr id="5" name="TextBox 5"/>
          <p:cNvSpPr txBox="1"/>
          <p:nvPr/>
        </p:nvSpPr>
        <p:spPr>
          <a:xfrm>
            <a:off x="3511299" y="1219550"/>
            <a:ext cx="11263606" cy="2288624"/>
          </a:xfrm>
          <a:prstGeom prst="rect">
            <a:avLst/>
          </a:prstGeom>
        </p:spPr>
        <p:txBody>
          <a:bodyPr lIns="0" tIns="0" rIns="0" bIns="0" rtlCol="0" anchor="t">
            <a:spAutoFit/>
          </a:bodyPr>
          <a:lstStyle/>
          <a:p>
            <a:pPr algn="ctr">
              <a:lnSpc>
                <a:spcPts val="18706"/>
              </a:lnSpc>
            </a:pPr>
            <a:r>
              <a:rPr lang="en-US" sz="13361">
                <a:solidFill>
                  <a:srgbClr val="231076"/>
                </a:solidFill>
                <a:latin typeface="Anton"/>
              </a:rPr>
              <a:t>TABLE</a:t>
            </a:r>
          </a:p>
        </p:txBody>
      </p:sp>
      <p:sp>
        <p:nvSpPr>
          <p:cNvPr id="6" name="TextBox 6"/>
          <p:cNvSpPr txBox="1"/>
          <p:nvPr/>
        </p:nvSpPr>
        <p:spPr>
          <a:xfrm>
            <a:off x="5711390" y="3096912"/>
            <a:ext cx="6863424" cy="936625"/>
          </a:xfrm>
          <a:prstGeom prst="rect">
            <a:avLst/>
          </a:prstGeom>
        </p:spPr>
        <p:txBody>
          <a:bodyPr lIns="0" tIns="0" rIns="0" bIns="0" rtlCol="0" anchor="t">
            <a:spAutoFit/>
          </a:bodyPr>
          <a:lstStyle/>
          <a:p>
            <a:pPr algn="ctr">
              <a:lnSpc>
                <a:spcPts val="7699"/>
              </a:lnSpc>
            </a:pPr>
            <a:r>
              <a:rPr lang="en-US" sz="5499" spc="236">
                <a:solidFill>
                  <a:srgbClr val="231076"/>
                </a:solidFill>
                <a:latin typeface="Questrial"/>
              </a:rPr>
              <a:t>of contents</a:t>
            </a:r>
          </a:p>
        </p:txBody>
      </p:sp>
      <p:grpSp>
        <p:nvGrpSpPr>
          <p:cNvPr id="7" name="Group 7"/>
          <p:cNvGrpSpPr/>
          <p:nvPr/>
        </p:nvGrpSpPr>
        <p:grpSpPr>
          <a:xfrm>
            <a:off x="1863516" y="6866549"/>
            <a:ext cx="7197591" cy="1995585"/>
            <a:chOff x="0" y="0"/>
            <a:chExt cx="1895662" cy="525586"/>
          </a:xfrm>
        </p:grpSpPr>
        <p:sp>
          <p:nvSpPr>
            <p:cNvPr id="8" name="Freeform 8"/>
            <p:cNvSpPr/>
            <p:nvPr/>
          </p:nvSpPr>
          <p:spPr>
            <a:xfrm>
              <a:off x="0" y="0"/>
              <a:ext cx="1895662" cy="525586"/>
            </a:xfrm>
            <a:custGeom>
              <a:avLst/>
              <a:gdLst/>
              <a:ahLst/>
              <a:cxnLst/>
              <a:rect l="l" t="t" r="r" b="b"/>
              <a:pathLst>
                <a:path w="1895662" h="525586">
                  <a:moveTo>
                    <a:pt x="0" y="0"/>
                  </a:moveTo>
                  <a:lnTo>
                    <a:pt x="1895662" y="0"/>
                  </a:lnTo>
                  <a:lnTo>
                    <a:pt x="1895662" y="525586"/>
                  </a:lnTo>
                  <a:lnTo>
                    <a:pt x="0" y="525586"/>
                  </a:lnTo>
                  <a:close/>
                </a:path>
              </a:pathLst>
            </a:custGeom>
            <a:solidFill>
              <a:srgbClr val="231076"/>
            </a:solidFill>
          </p:spPr>
        </p:sp>
        <p:sp>
          <p:nvSpPr>
            <p:cNvPr id="9" name="TextBox 9"/>
            <p:cNvSpPr txBox="1"/>
            <p:nvPr/>
          </p:nvSpPr>
          <p:spPr>
            <a:xfrm>
              <a:off x="0" y="-76200"/>
              <a:ext cx="1895662" cy="601786"/>
            </a:xfrm>
            <a:prstGeom prst="rect">
              <a:avLst/>
            </a:prstGeom>
          </p:spPr>
          <p:txBody>
            <a:bodyPr lIns="241300" tIns="241300" rIns="241300" bIns="241300" rtlCol="0" anchor="ctr"/>
            <a:lstStyle/>
            <a:p>
              <a:pPr algn="just">
                <a:lnSpc>
                  <a:spcPts val="4900"/>
                </a:lnSpc>
              </a:pPr>
              <a:r>
                <a:rPr lang="en-US" sz="3500">
                  <a:solidFill>
                    <a:srgbClr val="FFFFFF"/>
                  </a:solidFill>
                  <a:latin typeface="TT Chocolates Bold"/>
                </a:rPr>
                <a:t>02. Dataset Details</a:t>
              </a:r>
            </a:p>
          </p:txBody>
        </p:sp>
      </p:grpSp>
      <p:grpSp>
        <p:nvGrpSpPr>
          <p:cNvPr id="10" name="Group 10"/>
          <p:cNvGrpSpPr/>
          <p:nvPr/>
        </p:nvGrpSpPr>
        <p:grpSpPr>
          <a:xfrm>
            <a:off x="9388472" y="4764637"/>
            <a:ext cx="7197591" cy="1955596"/>
            <a:chOff x="0" y="0"/>
            <a:chExt cx="1895662" cy="515054"/>
          </a:xfrm>
        </p:grpSpPr>
        <p:sp>
          <p:nvSpPr>
            <p:cNvPr id="11" name="Freeform 11"/>
            <p:cNvSpPr/>
            <p:nvPr/>
          </p:nvSpPr>
          <p:spPr>
            <a:xfrm>
              <a:off x="0" y="0"/>
              <a:ext cx="1895662" cy="515054"/>
            </a:xfrm>
            <a:custGeom>
              <a:avLst/>
              <a:gdLst/>
              <a:ahLst/>
              <a:cxnLst/>
              <a:rect l="l" t="t" r="r" b="b"/>
              <a:pathLst>
                <a:path w="1895662" h="515054">
                  <a:moveTo>
                    <a:pt x="0" y="0"/>
                  </a:moveTo>
                  <a:lnTo>
                    <a:pt x="1895662" y="0"/>
                  </a:lnTo>
                  <a:lnTo>
                    <a:pt x="1895662" y="515054"/>
                  </a:lnTo>
                  <a:lnTo>
                    <a:pt x="0" y="515054"/>
                  </a:lnTo>
                  <a:close/>
                </a:path>
              </a:pathLst>
            </a:custGeom>
            <a:solidFill>
              <a:srgbClr val="231076"/>
            </a:solidFill>
          </p:spPr>
        </p:sp>
        <p:sp>
          <p:nvSpPr>
            <p:cNvPr id="12" name="TextBox 12"/>
            <p:cNvSpPr txBox="1"/>
            <p:nvPr/>
          </p:nvSpPr>
          <p:spPr>
            <a:xfrm>
              <a:off x="0" y="-76200"/>
              <a:ext cx="1895662" cy="591254"/>
            </a:xfrm>
            <a:prstGeom prst="rect">
              <a:avLst/>
            </a:prstGeom>
          </p:spPr>
          <p:txBody>
            <a:bodyPr lIns="241300" tIns="241300" rIns="241300" bIns="241300" rtlCol="0" anchor="ctr"/>
            <a:lstStyle/>
            <a:p>
              <a:pPr algn="just">
                <a:lnSpc>
                  <a:spcPts val="4900"/>
                </a:lnSpc>
              </a:pPr>
              <a:r>
                <a:rPr lang="en-US" sz="3500">
                  <a:solidFill>
                    <a:srgbClr val="FFFFFF"/>
                  </a:solidFill>
                  <a:latin typeface="TT Chocolates Bold"/>
                </a:rPr>
                <a:t>03. Analysis</a:t>
              </a:r>
            </a:p>
          </p:txBody>
        </p:sp>
      </p:grpSp>
      <p:grpSp>
        <p:nvGrpSpPr>
          <p:cNvPr id="13" name="Group 13"/>
          <p:cNvGrpSpPr/>
          <p:nvPr/>
        </p:nvGrpSpPr>
        <p:grpSpPr>
          <a:xfrm>
            <a:off x="9388472" y="6873414"/>
            <a:ext cx="7197591" cy="1988720"/>
            <a:chOff x="0" y="0"/>
            <a:chExt cx="1895662" cy="523778"/>
          </a:xfrm>
        </p:grpSpPr>
        <p:sp>
          <p:nvSpPr>
            <p:cNvPr id="14" name="Freeform 14"/>
            <p:cNvSpPr/>
            <p:nvPr/>
          </p:nvSpPr>
          <p:spPr>
            <a:xfrm>
              <a:off x="0" y="0"/>
              <a:ext cx="1895662" cy="523778"/>
            </a:xfrm>
            <a:custGeom>
              <a:avLst/>
              <a:gdLst/>
              <a:ahLst/>
              <a:cxnLst/>
              <a:rect l="l" t="t" r="r" b="b"/>
              <a:pathLst>
                <a:path w="1895662" h="523778">
                  <a:moveTo>
                    <a:pt x="0" y="0"/>
                  </a:moveTo>
                  <a:lnTo>
                    <a:pt x="1895662" y="0"/>
                  </a:lnTo>
                  <a:lnTo>
                    <a:pt x="1895662" y="523778"/>
                  </a:lnTo>
                  <a:lnTo>
                    <a:pt x="0" y="523778"/>
                  </a:lnTo>
                  <a:close/>
                </a:path>
              </a:pathLst>
            </a:custGeom>
            <a:solidFill>
              <a:srgbClr val="231076"/>
            </a:solidFill>
          </p:spPr>
        </p:sp>
        <p:sp>
          <p:nvSpPr>
            <p:cNvPr id="15" name="TextBox 15"/>
            <p:cNvSpPr txBox="1"/>
            <p:nvPr/>
          </p:nvSpPr>
          <p:spPr>
            <a:xfrm>
              <a:off x="0" y="-76200"/>
              <a:ext cx="1895662" cy="599978"/>
            </a:xfrm>
            <a:prstGeom prst="rect">
              <a:avLst/>
            </a:prstGeom>
          </p:spPr>
          <p:txBody>
            <a:bodyPr lIns="241300" tIns="241300" rIns="241300" bIns="241300" rtlCol="0" anchor="ctr"/>
            <a:lstStyle/>
            <a:p>
              <a:pPr algn="just">
                <a:lnSpc>
                  <a:spcPts val="4900"/>
                </a:lnSpc>
              </a:pPr>
              <a:r>
                <a:rPr lang="en-US" sz="3500">
                  <a:solidFill>
                    <a:srgbClr val="FFFFFF"/>
                  </a:solidFill>
                  <a:latin typeface="TT Chocolates Bold"/>
                </a:rPr>
                <a:t>04. Conclusion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429743" y="2632643"/>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2809041"/>
            <a:ext cx="13732177" cy="6449259"/>
          </a:xfrm>
          <a:custGeom>
            <a:avLst/>
            <a:gdLst/>
            <a:ahLst/>
            <a:cxnLst/>
            <a:rect l="l" t="t" r="r" b="b"/>
            <a:pathLst>
              <a:path w="13732177" h="6449259">
                <a:moveTo>
                  <a:pt x="0" y="0"/>
                </a:moveTo>
                <a:lnTo>
                  <a:pt x="13732177" y="0"/>
                </a:lnTo>
                <a:lnTo>
                  <a:pt x="13732177" y="6449259"/>
                </a:lnTo>
                <a:lnTo>
                  <a:pt x="0" y="6449259"/>
                </a:lnTo>
                <a:lnTo>
                  <a:pt x="0" y="0"/>
                </a:lnTo>
                <a:close/>
              </a:path>
            </a:pathLst>
          </a:custGeom>
          <a:blipFill>
            <a:blip r:embed="rId3"/>
            <a:stretch>
              <a:fillRect t="-9393" b="-2102"/>
            </a:stretch>
          </a:blipFill>
        </p:spPr>
      </p:sp>
      <p:sp>
        <p:nvSpPr>
          <p:cNvPr id="7" name="TextBox 7"/>
          <p:cNvSpPr txBox="1"/>
          <p:nvPr/>
        </p:nvSpPr>
        <p:spPr>
          <a:xfrm>
            <a:off x="4823722" y="349354"/>
            <a:ext cx="12748368" cy="1907086"/>
          </a:xfrm>
          <a:prstGeom prst="rect">
            <a:avLst/>
          </a:prstGeom>
        </p:spPr>
        <p:txBody>
          <a:bodyPr lIns="0" tIns="0" rIns="0" bIns="0" rtlCol="0" anchor="t">
            <a:spAutoFit/>
          </a:bodyPr>
          <a:lstStyle/>
          <a:p>
            <a:pPr algn="just">
              <a:lnSpc>
                <a:spcPts val="4992"/>
              </a:lnSpc>
            </a:pPr>
            <a:r>
              <a:rPr lang="en-US" sz="4800">
                <a:solidFill>
                  <a:srgbClr val="0E0340"/>
                </a:solidFill>
                <a:latin typeface="TT Chocolates Bold"/>
              </a:rPr>
              <a:t>14. For reservations involving children, what is the most common room type, and what is the average price for that room type?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3008847"/>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3736085"/>
            <a:ext cx="13732177" cy="5899232"/>
          </a:xfrm>
          <a:custGeom>
            <a:avLst/>
            <a:gdLst/>
            <a:ahLst/>
            <a:cxnLst/>
            <a:rect l="l" t="t" r="r" b="b"/>
            <a:pathLst>
              <a:path w="13732177" h="5899232">
                <a:moveTo>
                  <a:pt x="0" y="0"/>
                </a:moveTo>
                <a:lnTo>
                  <a:pt x="13732177" y="0"/>
                </a:lnTo>
                <a:lnTo>
                  <a:pt x="13732177" y="5899231"/>
                </a:lnTo>
                <a:lnTo>
                  <a:pt x="0" y="5899231"/>
                </a:lnTo>
                <a:lnTo>
                  <a:pt x="0" y="0"/>
                </a:lnTo>
                <a:close/>
              </a:path>
            </a:pathLst>
          </a:custGeom>
          <a:blipFill>
            <a:blip r:embed="rId3"/>
            <a:stretch>
              <a:fillRect l="-3215" r="-3215"/>
            </a:stretch>
          </a:blipFill>
        </p:spPr>
      </p:sp>
      <p:sp>
        <p:nvSpPr>
          <p:cNvPr id="7" name="TextBox 7"/>
          <p:cNvSpPr txBox="1"/>
          <p:nvPr/>
        </p:nvSpPr>
        <p:spPr>
          <a:xfrm>
            <a:off x="4823722" y="368404"/>
            <a:ext cx="12748368" cy="2549131"/>
          </a:xfrm>
          <a:prstGeom prst="rect">
            <a:avLst/>
          </a:prstGeom>
        </p:spPr>
        <p:txBody>
          <a:bodyPr lIns="0" tIns="0" rIns="0" bIns="0" rtlCol="0" anchor="t">
            <a:spAutoFit/>
          </a:bodyPr>
          <a:lstStyle/>
          <a:p>
            <a:pPr algn="just">
              <a:lnSpc>
                <a:spcPts val="6655"/>
              </a:lnSpc>
            </a:pPr>
            <a:r>
              <a:rPr lang="en-US" sz="6399">
                <a:solidFill>
                  <a:srgbClr val="0E0340"/>
                </a:solidFill>
                <a:latin typeface="TT Chocolates Bold"/>
              </a:rPr>
              <a:t>15. Find the market segment type that generates the highest average price per room.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372821" y="0"/>
            <a:ext cx="21045830" cy="2443182"/>
            <a:chOff x="0" y="0"/>
            <a:chExt cx="5542935" cy="643472"/>
          </a:xfrm>
        </p:grpSpPr>
        <p:sp>
          <p:nvSpPr>
            <p:cNvPr id="3" name="Freeform 3"/>
            <p:cNvSpPr/>
            <p:nvPr/>
          </p:nvSpPr>
          <p:spPr>
            <a:xfrm>
              <a:off x="0" y="0"/>
              <a:ext cx="5542935" cy="643472"/>
            </a:xfrm>
            <a:custGeom>
              <a:avLst/>
              <a:gdLst/>
              <a:ahLst/>
              <a:cxnLst/>
              <a:rect l="l" t="t" r="r" b="b"/>
              <a:pathLst>
                <a:path w="5542935" h="643472">
                  <a:moveTo>
                    <a:pt x="0" y="0"/>
                  </a:moveTo>
                  <a:lnTo>
                    <a:pt x="5542935" y="0"/>
                  </a:lnTo>
                  <a:lnTo>
                    <a:pt x="5542935" y="643472"/>
                  </a:lnTo>
                  <a:lnTo>
                    <a:pt x="0" y="643472"/>
                  </a:lnTo>
                  <a:close/>
                </a:path>
              </a:pathLst>
            </a:custGeom>
            <a:solidFill>
              <a:srgbClr val="8574D1"/>
            </a:solidFill>
          </p:spPr>
        </p:sp>
        <p:sp>
          <p:nvSpPr>
            <p:cNvPr id="4" name="TextBox 4"/>
            <p:cNvSpPr txBox="1"/>
            <p:nvPr/>
          </p:nvSpPr>
          <p:spPr>
            <a:xfrm>
              <a:off x="0" y="-47625"/>
              <a:ext cx="5542935" cy="6910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11554" y="300546"/>
            <a:ext cx="16218413" cy="1651590"/>
          </a:xfrm>
          <a:prstGeom prst="rect">
            <a:avLst/>
          </a:prstGeom>
        </p:spPr>
        <p:txBody>
          <a:bodyPr lIns="0" tIns="0" rIns="0" bIns="0" rtlCol="0" anchor="t">
            <a:spAutoFit/>
          </a:bodyPr>
          <a:lstStyle/>
          <a:p>
            <a:pPr algn="ctr">
              <a:lnSpc>
                <a:spcPts val="13439"/>
              </a:lnSpc>
            </a:pPr>
            <a:r>
              <a:rPr lang="en-US" sz="9600">
                <a:solidFill>
                  <a:srgbClr val="FFFFFF"/>
                </a:solidFill>
                <a:latin typeface="TT Chocolates Bold"/>
              </a:rPr>
              <a:t>Future Actions</a:t>
            </a:r>
          </a:p>
        </p:txBody>
      </p:sp>
      <p:sp>
        <p:nvSpPr>
          <p:cNvPr id="6" name="TextBox 6"/>
          <p:cNvSpPr txBox="1"/>
          <p:nvPr/>
        </p:nvSpPr>
        <p:spPr>
          <a:xfrm>
            <a:off x="0" y="2697646"/>
            <a:ext cx="18288000" cy="7589354"/>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0E0340"/>
                </a:solidFill>
                <a:latin typeface="Questrial"/>
              </a:rPr>
              <a:t>With October being the busiest month, the hotel can consider adjusting pricing strategies or increasing marketing efforts during this peak period to maximize revenue.</a:t>
            </a:r>
          </a:p>
          <a:p>
            <a:pPr algn="l">
              <a:lnSpc>
                <a:spcPts val="5040"/>
              </a:lnSpc>
            </a:pPr>
            <a:endParaRPr/>
          </a:p>
          <a:p>
            <a:pPr marL="777240" lvl="1" indent="-388620" algn="l">
              <a:lnSpc>
                <a:spcPts val="5040"/>
              </a:lnSpc>
              <a:buFont typeface="Arial"/>
              <a:buChar char="•"/>
            </a:pPr>
            <a:r>
              <a:rPr lang="en-US" sz="3600">
                <a:solidFill>
                  <a:srgbClr val="0E0340"/>
                </a:solidFill>
                <a:latin typeface="Questrial"/>
              </a:rPr>
              <a:t>Since the "Online" segment is both the most common and generates the highest average price per room, focusing marketing efforts and improving the booking experience for this segment could further enhance revenue.</a:t>
            </a:r>
          </a:p>
          <a:p>
            <a:pPr algn="l">
              <a:lnSpc>
                <a:spcPts val="5040"/>
              </a:lnSpc>
            </a:pPr>
            <a:endParaRPr/>
          </a:p>
          <a:p>
            <a:pPr marL="777240" lvl="1" indent="-388620" algn="l">
              <a:lnSpc>
                <a:spcPts val="5040"/>
              </a:lnSpc>
              <a:buFont typeface="Arial"/>
              <a:buChar char="•"/>
            </a:pPr>
            <a:r>
              <a:rPr lang="en-US" sz="3600">
                <a:solidFill>
                  <a:srgbClr val="0E0340"/>
                </a:solidFill>
                <a:latin typeface="Questrial"/>
              </a:rPr>
              <a:t>Understanding the distribution of lead times can help in forecasting and managing inventory. Special promotions could be targeted at last-minute bookers or those booking far in advance.</a:t>
            </a:r>
          </a:p>
          <a:p>
            <a:pPr algn="l">
              <a:lnSpc>
                <a:spcPts val="4603"/>
              </a:lnSpc>
              <a:spcBef>
                <a:spcPct val="0"/>
              </a:spcBef>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372821" y="0"/>
            <a:ext cx="21045830" cy="2443182"/>
            <a:chOff x="0" y="0"/>
            <a:chExt cx="5542935" cy="643472"/>
          </a:xfrm>
        </p:grpSpPr>
        <p:sp>
          <p:nvSpPr>
            <p:cNvPr id="3" name="Freeform 3"/>
            <p:cNvSpPr/>
            <p:nvPr/>
          </p:nvSpPr>
          <p:spPr>
            <a:xfrm>
              <a:off x="0" y="0"/>
              <a:ext cx="5542935" cy="643472"/>
            </a:xfrm>
            <a:custGeom>
              <a:avLst/>
              <a:gdLst/>
              <a:ahLst/>
              <a:cxnLst/>
              <a:rect l="l" t="t" r="r" b="b"/>
              <a:pathLst>
                <a:path w="5542935" h="643472">
                  <a:moveTo>
                    <a:pt x="0" y="0"/>
                  </a:moveTo>
                  <a:lnTo>
                    <a:pt x="5542935" y="0"/>
                  </a:lnTo>
                  <a:lnTo>
                    <a:pt x="5542935" y="643472"/>
                  </a:lnTo>
                  <a:lnTo>
                    <a:pt x="0" y="643472"/>
                  </a:lnTo>
                  <a:close/>
                </a:path>
              </a:pathLst>
            </a:custGeom>
            <a:solidFill>
              <a:srgbClr val="8574D1"/>
            </a:solidFill>
          </p:spPr>
        </p:sp>
        <p:sp>
          <p:nvSpPr>
            <p:cNvPr id="4" name="TextBox 4"/>
            <p:cNvSpPr txBox="1"/>
            <p:nvPr/>
          </p:nvSpPr>
          <p:spPr>
            <a:xfrm>
              <a:off x="0" y="-47625"/>
              <a:ext cx="5542935" cy="6910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11554" y="300546"/>
            <a:ext cx="16218413" cy="1651590"/>
          </a:xfrm>
          <a:prstGeom prst="rect">
            <a:avLst/>
          </a:prstGeom>
        </p:spPr>
        <p:txBody>
          <a:bodyPr lIns="0" tIns="0" rIns="0" bIns="0" rtlCol="0" anchor="t">
            <a:spAutoFit/>
          </a:bodyPr>
          <a:lstStyle/>
          <a:p>
            <a:pPr algn="ctr">
              <a:lnSpc>
                <a:spcPts val="13439"/>
              </a:lnSpc>
            </a:pPr>
            <a:r>
              <a:rPr lang="en-US" sz="9600">
                <a:solidFill>
                  <a:srgbClr val="FFFFFF"/>
                </a:solidFill>
                <a:latin typeface="TT Chocolates Bold"/>
              </a:rPr>
              <a:t>Future Actions</a:t>
            </a:r>
          </a:p>
        </p:txBody>
      </p:sp>
      <p:sp>
        <p:nvSpPr>
          <p:cNvPr id="6" name="TextBox 6"/>
          <p:cNvSpPr txBox="1"/>
          <p:nvPr/>
        </p:nvSpPr>
        <p:spPr>
          <a:xfrm>
            <a:off x="0" y="2710464"/>
            <a:ext cx="18288000" cy="7004440"/>
          </a:xfrm>
          <a:prstGeom prst="rect">
            <a:avLst/>
          </a:prstGeom>
        </p:spPr>
        <p:txBody>
          <a:bodyPr lIns="0" tIns="0" rIns="0" bIns="0" rtlCol="0" anchor="t">
            <a:spAutoFit/>
          </a:bodyPr>
          <a:lstStyle/>
          <a:p>
            <a:pPr algn="l">
              <a:lnSpc>
                <a:spcPts val="5040"/>
              </a:lnSpc>
            </a:pPr>
            <a:endParaRPr/>
          </a:p>
          <a:p>
            <a:pPr marL="777240" lvl="1" indent="-388620" algn="l">
              <a:lnSpc>
                <a:spcPts val="5040"/>
              </a:lnSpc>
              <a:buFont typeface="Arial"/>
              <a:buChar char="•"/>
            </a:pPr>
            <a:r>
              <a:rPr lang="en-US" sz="3600">
                <a:solidFill>
                  <a:srgbClr val="0E0340"/>
                </a:solidFill>
                <a:latin typeface="Questrial"/>
              </a:rPr>
              <a:t>The high number of weekend reservations suggests a need for strategic pricing or special weekend packages to attract more guests during weekdays and balance occupancy rates.</a:t>
            </a:r>
          </a:p>
          <a:p>
            <a:pPr algn="l">
              <a:lnSpc>
                <a:spcPts val="5040"/>
              </a:lnSpc>
            </a:pPr>
            <a:endParaRPr/>
          </a:p>
          <a:p>
            <a:pPr marL="777240" lvl="1" indent="-388620" algn="l">
              <a:lnSpc>
                <a:spcPts val="5040"/>
              </a:lnSpc>
              <a:buFont typeface="Arial"/>
              <a:buChar char="•"/>
            </a:pPr>
            <a:r>
              <a:rPr lang="en-US" sz="3600">
                <a:solidFill>
                  <a:srgbClr val="0E0340"/>
                </a:solidFill>
                <a:latin typeface="Questrial"/>
              </a:rPr>
              <a:t>Investigating the reason behind 0 confirmed reservations is crucial. This could be due to a data collection issue or a business problem that needs to be addressed.</a:t>
            </a:r>
          </a:p>
          <a:p>
            <a:pPr algn="l">
              <a:lnSpc>
                <a:spcPts val="5040"/>
              </a:lnSpc>
            </a:pPr>
            <a:endParaRPr/>
          </a:p>
          <a:p>
            <a:pPr marL="777240" lvl="1" indent="-388620" algn="l">
              <a:lnSpc>
                <a:spcPts val="5040"/>
              </a:lnSpc>
              <a:buFont typeface="Arial"/>
              <a:buChar char="•"/>
            </a:pPr>
            <a:r>
              <a:rPr lang="en-US" sz="3600">
                <a:solidFill>
                  <a:srgbClr val="0E0340"/>
                </a:solidFill>
                <a:latin typeface="Questrial"/>
              </a:rPr>
              <a:t>Given the significant number of reservations involving children and the average price per room, creating family-friendly packages or amenities could attract more family travelers.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2416919" y="-405084"/>
            <a:ext cx="8983556" cy="11475333"/>
            <a:chOff x="0" y="0"/>
            <a:chExt cx="816575" cy="1043069"/>
          </a:xfrm>
        </p:grpSpPr>
        <p:sp>
          <p:nvSpPr>
            <p:cNvPr id="3" name="Freeform 3"/>
            <p:cNvSpPr/>
            <p:nvPr/>
          </p:nvSpPr>
          <p:spPr>
            <a:xfrm>
              <a:off x="0" y="0"/>
              <a:ext cx="816575" cy="1043069"/>
            </a:xfrm>
            <a:custGeom>
              <a:avLst/>
              <a:gdLst/>
              <a:ahLst/>
              <a:cxnLst/>
              <a:rect l="l" t="t" r="r" b="b"/>
              <a:pathLst>
                <a:path w="816575" h="1043069">
                  <a:moveTo>
                    <a:pt x="0" y="0"/>
                  </a:moveTo>
                  <a:lnTo>
                    <a:pt x="816575" y="0"/>
                  </a:lnTo>
                  <a:lnTo>
                    <a:pt x="816575" y="1043069"/>
                  </a:lnTo>
                  <a:lnTo>
                    <a:pt x="0" y="1043069"/>
                  </a:lnTo>
                  <a:close/>
                </a:path>
              </a:pathLst>
            </a:custGeom>
            <a:solidFill>
              <a:srgbClr val="8574D1"/>
            </a:solidFill>
          </p:spPr>
        </p:sp>
        <p:sp>
          <p:nvSpPr>
            <p:cNvPr id="4" name="TextBox 4"/>
            <p:cNvSpPr txBox="1"/>
            <p:nvPr/>
          </p:nvSpPr>
          <p:spPr>
            <a:xfrm>
              <a:off x="0" y="-9525"/>
              <a:ext cx="816575" cy="1052594"/>
            </a:xfrm>
            <a:prstGeom prst="rect">
              <a:avLst/>
            </a:prstGeom>
          </p:spPr>
          <p:txBody>
            <a:bodyPr lIns="50800" tIns="50800" rIns="50800" bIns="50800" rtlCol="0" anchor="ctr"/>
            <a:lstStyle/>
            <a:p>
              <a:pPr algn="ctr">
                <a:lnSpc>
                  <a:spcPts val="2952"/>
                </a:lnSpc>
              </a:pPr>
              <a:endParaRPr/>
            </a:p>
          </p:txBody>
        </p:sp>
      </p:grpSp>
      <p:sp>
        <p:nvSpPr>
          <p:cNvPr id="5" name="Freeform 5"/>
          <p:cNvSpPr/>
          <p:nvPr/>
        </p:nvSpPr>
        <p:spPr>
          <a:xfrm>
            <a:off x="12416919" y="0"/>
            <a:ext cx="5920576" cy="4114800"/>
          </a:xfrm>
          <a:custGeom>
            <a:avLst/>
            <a:gdLst/>
            <a:ahLst/>
            <a:cxnLst/>
            <a:rect l="l" t="t" r="r" b="b"/>
            <a:pathLst>
              <a:path w="5920576" h="4114800">
                <a:moveTo>
                  <a:pt x="0" y="0"/>
                </a:moveTo>
                <a:lnTo>
                  <a:pt x="5920575" y="0"/>
                </a:lnTo>
                <a:lnTo>
                  <a:pt x="5920575" y="4114800"/>
                </a:lnTo>
                <a:lnTo>
                  <a:pt x="0" y="4114800"/>
                </a:lnTo>
                <a:lnTo>
                  <a:pt x="0" y="0"/>
                </a:lnTo>
                <a:close/>
              </a:path>
            </a:pathLst>
          </a:custGeom>
          <a:blipFill>
            <a:blip r:embed="rId2"/>
            <a:stretch>
              <a:fillRect/>
            </a:stretch>
          </a:blipFill>
          <a:ln cap="sq">
            <a:noFill/>
            <a:prstDash val="solid"/>
            <a:miter/>
          </a:ln>
        </p:spPr>
      </p:sp>
      <p:sp>
        <p:nvSpPr>
          <p:cNvPr id="6" name="Freeform 6"/>
          <p:cNvSpPr/>
          <p:nvPr/>
        </p:nvSpPr>
        <p:spPr>
          <a:xfrm>
            <a:off x="10417403" y="4114800"/>
            <a:ext cx="7870597" cy="6172200"/>
          </a:xfrm>
          <a:custGeom>
            <a:avLst/>
            <a:gdLst/>
            <a:ahLst/>
            <a:cxnLst/>
            <a:rect l="l" t="t" r="r" b="b"/>
            <a:pathLst>
              <a:path w="7870597" h="6172200">
                <a:moveTo>
                  <a:pt x="0" y="0"/>
                </a:moveTo>
                <a:lnTo>
                  <a:pt x="7870597" y="0"/>
                </a:lnTo>
                <a:lnTo>
                  <a:pt x="7870597" y="6172200"/>
                </a:lnTo>
                <a:lnTo>
                  <a:pt x="0" y="6172200"/>
                </a:lnTo>
                <a:lnTo>
                  <a:pt x="0" y="0"/>
                </a:lnTo>
                <a:close/>
              </a:path>
            </a:pathLst>
          </a:custGeom>
          <a:blipFill>
            <a:blip r:embed="rId3" cstate="print"/>
            <a:stretch>
              <a:fillRect l="-49373" b="-33333"/>
            </a:stretch>
          </a:blipFill>
        </p:spPr>
      </p:sp>
      <p:sp>
        <p:nvSpPr>
          <p:cNvPr id="7" name="TextBox 7"/>
          <p:cNvSpPr txBox="1"/>
          <p:nvPr/>
        </p:nvSpPr>
        <p:spPr>
          <a:xfrm>
            <a:off x="1028700" y="1136355"/>
            <a:ext cx="10043297" cy="1651590"/>
          </a:xfrm>
          <a:prstGeom prst="rect">
            <a:avLst/>
          </a:prstGeom>
        </p:spPr>
        <p:txBody>
          <a:bodyPr lIns="0" tIns="0" rIns="0" bIns="0" rtlCol="0" anchor="t">
            <a:spAutoFit/>
          </a:bodyPr>
          <a:lstStyle/>
          <a:p>
            <a:pPr algn="l">
              <a:lnSpc>
                <a:spcPts val="13439"/>
              </a:lnSpc>
            </a:pPr>
            <a:r>
              <a:rPr lang="en-US" sz="9600">
                <a:solidFill>
                  <a:srgbClr val="0E0340"/>
                </a:solidFill>
                <a:latin typeface="TT Chocolates Bold"/>
              </a:rPr>
              <a:t>Overview</a:t>
            </a:r>
          </a:p>
        </p:txBody>
      </p:sp>
      <p:sp>
        <p:nvSpPr>
          <p:cNvPr id="8" name="TextBox 8"/>
          <p:cNvSpPr txBox="1"/>
          <p:nvPr/>
        </p:nvSpPr>
        <p:spPr>
          <a:xfrm>
            <a:off x="1028700" y="4048125"/>
            <a:ext cx="8765279" cy="4480839"/>
          </a:xfrm>
          <a:prstGeom prst="rect">
            <a:avLst/>
          </a:prstGeom>
        </p:spPr>
        <p:txBody>
          <a:bodyPr lIns="0" tIns="0" rIns="0" bIns="0" rtlCol="0" anchor="t">
            <a:spAutoFit/>
          </a:bodyPr>
          <a:lstStyle/>
          <a:p>
            <a:pPr algn="l">
              <a:lnSpc>
                <a:spcPts val="4480"/>
              </a:lnSpc>
            </a:pPr>
            <a:r>
              <a:rPr lang="en-US" sz="3200">
                <a:solidFill>
                  <a:srgbClr val="0E0340"/>
                </a:solidFill>
                <a:latin typeface="Questrial"/>
              </a:rPr>
              <a:t>The hotel industry relies on data to make informed decisions and provide a better guest experience. I have worked with a hotel reservation dataset to gain insights into guest preferences, booking trends, and other key factors that impact the hotel's operations. I have used SQL to query and analyze the data, as well as answer specific questions about the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Freeform 2"/>
          <p:cNvSpPr/>
          <p:nvPr/>
        </p:nvSpPr>
        <p:spPr>
          <a:xfrm>
            <a:off x="0" y="0"/>
            <a:ext cx="7235469" cy="10287000"/>
          </a:xfrm>
          <a:custGeom>
            <a:avLst/>
            <a:gdLst/>
            <a:ahLst/>
            <a:cxnLst/>
            <a:rect l="l" t="t" r="r" b="b"/>
            <a:pathLst>
              <a:path w="7235469" h="10287000">
                <a:moveTo>
                  <a:pt x="0" y="0"/>
                </a:moveTo>
                <a:lnTo>
                  <a:pt x="7235469" y="0"/>
                </a:lnTo>
                <a:lnTo>
                  <a:pt x="7235469" y="10287000"/>
                </a:lnTo>
                <a:lnTo>
                  <a:pt x="0" y="10287000"/>
                </a:lnTo>
                <a:lnTo>
                  <a:pt x="0" y="0"/>
                </a:lnTo>
                <a:close/>
              </a:path>
            </a:pathLst>
          </a:custGeom>
          <a:blipFill>
            <a:blip r:embed="rId2"/>
            <a:stretch>
              <a:fillRect l="-12500" r="-100895"/>
            </a:stretch>
          </a:blipFill>
        </p:spPr>
      </p:sp>
      <p:sp>
        <p:nvSpPr>
          <p:cNvPr id="3" name="TextBox 3"/>
          <p:cNvSpPr txBox="1"/>
          <p:nvPr/>
        </p:nvSpPr>
        <p:spPr>
          <a:xfrm>
            <a:off x="8678166" y="1382999"/>
            <a:ext cx="8581134" cy="1517456"/>
          </a:xfrm>
          <a:prstGeom prst="rect">
            <a:avLst/>
          </a:prstGeom>
        </p:spPr>
        <p:txBody>
          <a:bodyPr lIns="0" tIns="0" rIns="0" bIns="0" rtlCol="0" anchor="t">
            <a:spAutoFit/>
          </a:bodyPr>
          <a:lstStyle/>
          <a:p>
            <a:pPr algn="l">
              <a:lnSpc>
                <a:spcPts val="12096"/>
              </a:lnSpc>
            </a:pPr>
            <a:r>
              <a:rPr lang="en-US" sz="9600">
                <a:solidFill>
                  <a:srgbClr val="0E0340"/>
                </a:solidFill>
                <a:latin typeface="TT Chocolates Bold"/>
              </a:rPr>
              <a:t>Dataset Details</a:t>
            </a:r>
          </a:p>
        </p:txBody>
      </p:sp>
      <p:sp>
        <p:nvSpPr>
          <p:cNvPr id="4" name="TextBox 4"/>
          <p:cNvSpPr txBox="1"/>
          <p:nvPr/>
        </p:nvSpPr>
        <p:spPr>
          <a:xfrm>
            <a:off x="7590581" y="2748055"/>
            <a:ext cx="10756304" cy="6664060"/>
          </a:xfrm>
          <a:prstGeom prst="rect">
            <a:avLst/>
          </a:prstGeom>
        </p:spPr>
        <p:txBody>
          <a:bodyPr lIns="0" tIns="0" rIns="0" bIns="0" rtlCol="0" anchor="t">
            <a:spAutoFit/>
          </a:bodyPr>
          <a:lstStyle/>
          <a:p>
            <a:pPr marL="690881" lvl="1" indent="-345440" algn="l">
              <a:lnSpc>
                <a:spcPts val="5344"/>
              </a:lnSpc>
              <a:buFont typeface="Arial"/>
              <a:buChar char="•"/>
            </a:pPr>
            <a:r>
              <a:rPr lang="en-US" sz="3200">
                <a:solidFill>
                  <a:srgbClr val="0E0340"/>
                </a:solidFill>
                <a:latin typeface="Questrial"/>
              </a:rPr>
              <a:t>Booking_ID: A unique identifier for each hotel reservation.</a:t>
            </a:r>
          </a:p>
          <a:p>
            <a:pPr marL="690881" lvl="1" indent="-345440" algn="l">
              <a:lnSpc>
                <a:spcPts val="5344"/>
              </a:lnSpc>
              <a:buFont typeface="Arial"/>
              <a:buChar char="•"/>
            </a:pPr>
            <a:r>
              <a:rPr lang="en-US" sz="3200">
                <a:solidFill>
                  <a:srgbClr val="0E0340"/>
                </a:solidFill>
                <a:latin typeface="Questrial"/>
              </a:rPr>
              <a:t>no_of_adults: The number of adults in the reservation.</a:t>
            </a:r>
          </a:p>
          <a:p>
            <a:pPr marL="690881" lvl="1" indent="-345440" algn="l">
              <a:lnSpc>
                <a:spcPts val="5344"/>
              </a:lnSpc>
              <a:buFont typeface="Arial"/>
              <a:buChar char="•"/>
            </a:pPr>
            <a:r>
              <a:rPr lang="en-US" sz="3200">
                <a:solidFill>
                  <a:srgbClr val="0E0340"/>
                </a:solidFill>
                <a:latin typeface="Questrial"/>
              </a:rPr>
              <a:t>no_of_children: The number of children in the reservation.</a:t>
            </a:r>
          </a:p>
          <a:p>
            <a:pPr marL="690881" lvl="1" indent="-345440" algn="l">
              <a:lnSpc>
                <a:spcPts val="5344"/>
              </a:lnSpc>
              <a:buFont typeface="Arial"/>
              <a:buChar char="•"/>
            </a:pPr>
            <a:r>
              <a:rPr lang="en-US" sz="3200">
                <a:solidFill>
                  <a:srgbClr val="0E0340"/>
                </a:solidFill>
                <a:latin typeface="Questrial"/>
              </a:rPr>
              <a:t>no_of_weekend_nights: The number of nights in the reservation that fall on weekends.</a:t>
            </a:r>
          </a:p>
          <a:p>
            <a:pPr marL="690881" lvl="1" indent="-345440" algn="l">
              <a:lnSpc>
                <a:spcPts val="5344"/>
              </a:lnSpc>
              <a:buFont typeface="Arial"/>
              <a:buChar char="•"/>
            </a:pPr>
            <a:r>
              <a:rPr lang="en-US" sz="3200">
                <a:solidFill>
                  <a:srgbClr val="0E0340"/>
                </a:solidFill>
                <a:latin typeface="Questrial"/>
              </a:rPr>
              <a:t>no_of_week_nights: The number of nights in the reservation that fall on weekdays.</a:t>
            </a:r>
          </a:p>
          <a:p>
            <a:pPr algn="l">
              <a:lnSpc>
                <a:spcPts val="4480"/>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Freeform 2"/>
          <p:cNvSpPr/>
          <p:nvPr/>
        </p:nvSpPr>
        <p:spPr>
          <a:xfrm>
            <a:off x="0" y="0"/>
            <a:ext cx="7235469" cy="10287000"/>
          </a:xfrm>
          <a:custGeom>
            <a:avLst/>
            <a:gdLst/>
            <a:ahLst/>
            <a:cxnLst/>
            <a:rect l="l" t="t" r="r" b="b"/>
            <a:pathLst>
              <a:path w="7235469" h="10287000">
                <a:moveTo>
                  <a:pt x="0" y="0"/>
                </a:moveTo>
                <a:lnTo>
                  <a:pt x="7235469" y="0"/>
                </a:lnTo>
                <a:lnTo>
                  <a:pt x="7235469" y="10287000"/>
                </a:lnTo>
                <a:lnTo>
                  <a:pt x="0" y="10287000"/>
                </a:lnTo>
                <a:lnTo>
                  <a:pt x="0" y="0"/>
                </a:lnTo>
                <a:close/>
              </a:path>
            </a:pathLst>
          </a:custGeom>
          <a:blipFill>
            <a:blip r:embed="rId2"/>
            <a:stretch>
              <a:fillRect l="-12500" r="-100895"/>
            </a:stretch>
          </a:blipFill>
        </p:spPr>
      </p:sp>
      <p:sp>
        <p:nvSpPr>
          <p:cNvPr id="3" name="TextBox 3"/>
          <p:cNvSpPr txBox="1"/>
          <p:nvPr/>
        </p:nvSpPr>
        <p:spPr>
          <a:xfrm>
            <a:off x="7235469" y="876300"/>
            <a:ext cx="10756304" cy="8016476"/>
          </a:xfrm>
          <a:prstGeom prst="rect">
            <a:avLst/>
          </a:prstGeom>
        </p:spPr>
        <p:txBody>
          <a:bodyPr lIns="0" tIns="0" rIns="0" bIns="0" rtlCol="0" anchor="t">
            <a:spAutoFit/>
          </a:bodyPr>
          <a:lstStyle/>
          <a:p>
            <a:pPr marL="690881" lvl="1" indent="-345440" algn="l">
              <a:lnSpc>
                <a:spcPts val="5344"/>
              </a:lnSpc>
              <a:buFont typeface="Arial"/>
              <a:buChar char="•"/>
            </a:pPr>
            <a:r>
              <a:rPr lang="en-US" sz="3200">
                <a:solidFill>
                  <a:srgbClr val="0E0340"/>
                </a:solidFill>
                <a:latin typeface="Questrial"/>
              </a:rPr>
              <a:t>type_of_meal_plan: The meal plan chosen by the guests.</a:t>
            </a:r>
          </a:p>
          <a:p>
            <a:pPr marL="690881" lvl="1" indent="-345440" algn="l">
              <a:lnSpc>
                <a:spcPts val="5344"/>
              </a:lnSpc>
              <a:buFont typeface="Arial"/>
              <a:buChar char="•"/>
            </a:pPr>
            <a:r>
              <a:rPr lang="en-US" sz="3200">
                <a:solidFill>
                  <a:srgbClr val="0E0340"/>
                </a:solidFill>
                <a:latin typeface="Questrial"/>
              </a:rPr>
              <a:t>room_type_reserved: The type of room reserved by the guests.</a:t>
            </a:r>
          </a:p>
          <a:p>
            <a:pPr marL="690881" lvl="1" indent="-345440" algn="l">
              <a:lnSpc>
                <a:spcPts val="5344"/>
              </a:lnSpc>
              <a:buFont typeface="Arial"/>
              <a:buChar char="•"/>
            </a:pPr>
            <a:r>
              <a:rPr lang="en-US" sz="3200">
                <a:solidFill>
                  <a:srgbClr val="0E0340"/>
                </a:solidFill>
                <a:latin typeface="Questrial"/>
              </a:rPr>
              <a:t>lead_time: The number of days between booking and arrival.</a:t>
            </a:r>
          </a:p>
          <a:p>
            <a:pPr marL="690881" lvl="1" indent="-345440" algn="l">
              <a:lnSpc>
                <a:spcPts val="5344"/>
              </a:lnSpc>
              <a:buFont typeface="Arial"/>
              <a:buChar char="•"/>
            </a:pPr>
            <a:r>
              <a:rPr lang="en-US" sz="3200">
                <a:solidFill>
                  <a:srgbClr val="0E0340"/>
                </a:solidFill>
                <a:latin typeface="Questrial"/>
              </a:rPr>
              <a:t>arrival_date: The date of arrival.</a:t>
            </a:r>
          </a:p>
          <a:p>
            <a:pPr marL="690881" lvl="1" indent="-345440" algn="l">
              <a:lnSpc>
                <a:spcPts val="5344"/>
              </a:lnSpc>
              <a:buFont typeface="Arial"/>
              <a:buChar char="•"/>
            </a:pPr>
            <a:r>
              <a:rPr lang="en-US" sz="3200">
                <a:solidFill>
                  <a:srgbClr val="0E0340"/>
                </a:solidFill>
                <a:latin typeface="Questrial"/>
              </a:rPr>
              <a:t>market_segment_type: The market segment to which the reservation belongs.</a:t>
            </a:r>
          </a:p>
          <a:p>
            <a:pPr marL="690881" lvl="1" indent="-345440" algn="l">
              <a:lnSpc>
                <a:spcPts val="5344"/>
              </a:lnSpc>
              <a:buFont typeface="Arial"/>
              <a:buChar char="•"/>
            </a:pPr>
            <a:r>
              <a:rPr lang="en-US" sz="3200">
                <a:solidFill>
                  <a:srgbClr val="0E0340"/>
                </a:solidFill>
                <a:latin typeface="Questrial"/>
              </a:rPr>
              <a:t>avg_price_per_room: The average price per room in the reservation.</a:t>
            </a:r>
          </a:p>
          <a:p>
            <a:pPr marL="690881" lvl="1" indent="-345440" algn="l">
              <a:lnSpc>
                <a:spcPts val="4480"/>
              </a:lnSpc>
              <a:buFont typeface="Arial"/>
              <a:buChar char="•"/>
            </a:pPr>
            <a:r>
              <a:rPr lang="en-US" sz="3200">
                <a:solidFill>
                  <a:srgbClr val="0E0340"/>
                </a:solidFill>
                <a:latin typeface="Questrial"/>
              </a:rPr>
              <a:t>booking_status: The status of the booking.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378915" y="1359151"/>
            <a:ext cx="21045830" cy="2443182"/>
            <a:chOff x="0" y="0"/>
            <a:chExt cx="5542935" cy="643472"/>
          </a:xfrm>
        </p:grpSpPr>
        <p:sp>
          <p:nvSpPr>
            <p:cNvPr id="3" name="Freeform 3"/>
            <p:cNvSpPr/>
            <p:nvPr/>
          </p:nvSpPr>
          <p:spPr>
            <a:xfrm>
              <a:off x="0" y="0"/>
              <a:ext cx="5542935" cy="643472"/>
            </a:xfrm>
            <a:custGeom>
              <a:avLst/>
              <a:gdLst/>
              <a:ahLst/>
              <a:cxnLst/>
              <a:rect l="l" t="t" r="r" b="b"/>
              <a:pathLst>
                <a:path w="5542935" h="643472">
                  <a:moveTo>
                    <a:pt x="0" y="0"/>
                  </a:moveTo>
                  <a:lnTo>
                    <a:pt x="5542935" y="0"/>
                  </a:lnTo>
                  <a:lnTo>
                    <a:pt x="5542935" y="643472"/>
                  </a:lnTo>
                  <a:lnTo>
                    <a:pt x="0" y="643472"/>
                  </a:lnTo>
                  <a:close/>
                </a:path>
              </a:pathLst>
            </a:custGeom>
            <a:solidFill>
              <a:srgbClr val="8574D1"/>
            </a:solidFill>
          </p:spPr>
        </p:sp>
        <p:sp>
          <p:nvSpPr>
            <p:cNvPr id="4" name="TextBox 4"/>
            <p:cNvSpPr txBox="1"/>
            <p:nvPr/>
          </p:nvSpPr>
          <p:spPr>
            <a:xfrm>
              <a:off x="0" y="-47625"/>
              <a:ext cx="5542935" cy="6910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43712" y="1712634"/>
            <a:ext cx="16218413" cy="1651590"/>
          </a:xfrm>
          <a:prstGeom prst="rect">
            <a:avLst/>
          </a:prstGeom>
        </p:spPr>
        <p:txBody>
          <a:bodyPr lIns="0" tIns="0" rIns="0" bIns="0" rtlCol="0" anchor="t">
            <a:spAutoFit/>
          </a:bodyPr>
          <a:lstStyle/>
          <a:p>
            <a:pPr algn="ctr">
              <a:lnSpc>
                <a:spcPts val="13439"/>
              </a:lnSpc>
            </a:pPr>
            <a:r>
              <a:rPr lang="en-US" sz="9600">
                <a:solidFill>
                  <a:srgbClr val="FFFFFF"/>
                </a:solidFill>
                <a:latin typeface="TT Chocolates Bold"/>
              </a:rPr>
              <a:t>Analysis</a:t>
            </a:r>
          </a:p>
        </p:txBody>
      </p:sp>
      <p:sp>
        <p:nvSpPr>
          <p:cNvPr id="6" name="TextBox 6"/>
          <p:cNvSpPr txBox="1"/>
          <p:nvPr/>
        </p:nvSpPr>
        <p:spPr>
          <a:xfrm>
            <a:off x="1369426" y="4283492"/>
            <a:ext cx="4496291" cy="870566"/>
          </a:xfrm>
          <a:prstGeom prst="rect">
            <a:avLst/>
          </a:prstGeom>
        </p:spPr>
        <p:txBody>
          <a:bodyPr lIns="0" tIns="0" rIns="0" bIns="0" rtlCol="0" anchor="t">
            <a:spAutoFit/>
          </a:bodyPr>
          <a:lstStyle/>
          <a:p>
            <a:pPr algn="l">
              <a:lnSpc>
                <a:spcPts val="7169"/>
              </a:lnSpc>
            </a:pPr>
            <a:r>
              <a:rPr lang="en-US" sz="5120">
                <a:solidFill>
                  <a:srgbClr val="0E0340"/>
                </a:solidFill>
                <a:latin typeface="TT Chocolates Bold"/>
              </a:rPr>
              <a:t>Question</a:t>
            </a:r>
          </a:p>
        </p:txBody>
      </p:sp>
      <p:sp>
        <p:nvSpPr>
          <p:cNvPr id="7" name="TextBox 7"/>
          <p:cNvSpPr txBox="1"/>
          <p:nvPr/>
        </p:nvSpPr>
        <p:spPr>
          <a:xfrm>
            <a:off x="1368588" y="6106558"/>
            <a:ext cx="3491193" cy="1671186"/>
          </a:xfrm>
          <a:prstGeom prst="rect">
            <a:avLst/>
          </a:prstGeom>
        </p:spPr>
        <p:txBody>
          <a:bodyPr lIns="0" tIns="0" rIns="0" bIns="0" rtlCol="0" anchor="t">
            <a:spAutoFit/>
          </a:bodyPr>
          <a:lstStyle/>
          <a:p>
            <a:pPr algn="l">
              <a:lnSpc>
                <a:spcPts val="4480"/>
              </a:lnSpc>
            </a:pPr>
            <a:r>
              <a:rPr lang="en-US" sz="3200">
                <a:solidFill>
                  <a:srgbClr val="0E0340"/>
                </a:solidFill>
                <a:latin typeface="Questrial"/>
              </a:rPr>
              <a:t>Questions given to extract insights from</a:t>
            </a:r>
          </a:p>
        </p:txBody>
      </p:sp>
      <p:sp>
        <p:nvSpPr>
          <p:cNvPr id="8" name="TextBox 8"/>
          <p:cNvSpPr txBox="1"/>
          <p:nvPr/>
        </p:nvSpPr>
        <p:spPr>
          <a:xfrm>
            <a:off x="6887850" y="4283492"/>
            <a:ext cx="4496291" cy="870566"/>
          </a:xfrm>
          <a:prstGeom prst="rect">
            <a:avLst/>
          </a:prstGeom>
        </p:spPr>
        <p:txBody>
          <a:bodyPr lIns="0" tIns="0" rIns="0" bIns="0" rtlCol="0" anchor="t">
            <a:spAutoFit/>
          </a:bodyPr>
          <a:lstStyle/>
          <a:p>
            <a:pPr algn="l">
              <a:lnSpc>
                <a:spcPts val="7169"/>
              </a:lnSpc>
            </a:pPr>
            <a:r>
              <a:rPr lang="en-US" sz="5120">
                <a:solidFill>
                  <a:srgbClr val="0E0340"/>
                </a:solidFill>
                <a:latin typeface="TT Chocolates Bold"/>
              </a:rPr>
              <a:t>Code</a:t>
            </a:r>
          </a:p>
        </p:txBody>
      </p:sp>
      <p:sp>
        <p:nvSpPr>
          <p:cNvPr id="9" name="TextBox 9"/>
          <p:cNvSpPr txBox="1"/>
          <p:nvPr/>
        </p:nvSpPr>
        <p:spPr>
          <a:xfrm>
            <a:off x="6393306" y="6106558"/>
            <a:ext cx="4496291" cy="1119226"/>
          </a:xfrm>
          <a:prstGeom prst="rect">
            <a:avLst/>
          </a:prstGeom>
        </p:spPr>
        <p:txBody>
          <a:bodyPr lIns="0" tIns="0" rIns="0" bIns="0" rtlCol="0" anchor="t">
            <a:spAutoFit/>
          </a:bodyPr>
          <a:lstStyle/>
          <a:p>
            <a:pPr marL="0" lvl="0" indent="0" algn="l">
              <a:lnSpc>
                <a:spcPts val="4480"/>
              </a:lnSpc>
              <a:spcBef>
                <a:spcPct val="0"/>
              </a:spcBef>
            </a:pPr>
            <a:r>
              <a:rPr lang="en-US" sz="3200" u="none" strike="noStrike">
                <a:solidFill>
                  <a:srgbClr val="0E0340"/>
                </a:solidFill>
                <a:latin typeface="Questrial"/>
              </a:rPr>
              <a:t>SQL used to answer the question</a:t>
            </a:r>
          </a:p>
        </p:txBody>
      </p:sp>
      <p:sp>
        <p:nvSpPr>
          <p:cNvPr id="10" name="TextBox 10"/>
          <p:cNvSpPr txBox="1"/>
          <p:nvPr/>
        </p:nvSpPr>
        <p:spPr>
          <a:xfrm>
            <a:off x="12405360" y="4283492"/>
            <a:ext cx="4496291" cy="870566"/>
          </a:xfrm>
          <a:prstGeom prst="rect">
            <a:avLst/>
          </a:prstGeom>
        </p:spPr>
        <p:txBody>
          <a:bodyPr lIns="0" tIns="0" rIns="0" bIns="0" rtlCol="0" anchor="t">
            <a:spAutoFit/>
          </a:bodyPr>
          <a:lstStyle/>
          <a:p>
            <a:pPr algn="l">
              <a:lnSpc>
                <a:spcPts val="7169"/>
              </a:lnSpc>
            </a:pPr>
            <a:r>
              <a:rPr lang="en-US" sz="5120">
                <a:solidFill>
                  <a:srgbClr val="0E0340"/>
                </a:solidFill>
                <a:latin typeface="TT Chocolates Bold"/>
              </a:rPr>
              <a:t>Output</a:t>
            </a:r>
          </a:p>
        </p:txBody>
      </p:sp>
      <p:sp>
        <p:nvSpPr>
          <p:cNvPr id="11" name="TextBox 11"/>
          <p:cNvSpPr txBox="1"/>
          <p:nvPr/>
        </p:nvSpPr>
        <p:spPr>
          <a:xfrm>
            <a:off x="12423122" y="6106558"/>
            <a:ext cx="4496291" cy="1686141"/>
          </a:xfrm>
          <a:prstGeom prst="rect">
            <a:avLst/>
          </a:prstGeom>
        </p:spPr>
        <p:txBody>
          <a:bodyPr lIns="0" tIns="0" rIns="0" bIns="0" rtlCol="0" anchor="t">
            <a:spAutoFit/>
          </a:bodyPr>
          <a:lstStyle/>
          <a:p>
            <a:pPr marL="0" lvl="0" indent="0" algn="l">
              <a:lnSpc>
                <a:spcPts val="4480"/>
              </a:lnSpc>
              <a:spcBef>
                <a:spcPct val="0"/>
              </a:spcBef>
            </a:pPr>
            <a:r>
              <a:rPr lang="en-US" sz="3200" u="none" strike="noStrike">
                <a:solidFill>
                  <a:srgbClr val="0E0340"/>
                </a:solidFill>
                <a:latin typeface="Questrial"/>
              </a:rPr>
              <a:t>The result query that has been created after executing the code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2551042"/>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4494772"/>
            <a:ext cx="13732177" cy="3559555"/>
          </a:xfrm>
          <a:custGeom>
            <a:avLst/>
            <a:gdLst/>
            <a:ahLst/>
            <a:cxnLst/>
            <a:rect l="l" t="t" r="r" b="b"/>
            <a:pathLst>
              <a:path w="13732177" h="3559555">
                <a:moveTo>
                  <a:pt x="0" y="0"/>
                </a:moveTo>
                <a:lnTo>
                  <a:pt x="13732177" y="0"/>
                </a:lnTo>
                <a:lnTo>
                  <a:pt x="13732177" y="3559555"/>
                </a:lnTo>
                <a:lnTo>
                  <a:pt x="0" y="3559555"/>
                </a:lnTo>
                <a:lnTo>
                  <a:pt x="0" y="0"/>
                </a:lnTo>
                <a:close/>
              </a:path>
            </a:pathLst>
          </a:custGeom>
          <a:blipFill>
            <a:blip r:embed="rId3"/>
            <a:stretch>
              <a:fillRect l="-1840" r="-1840" b="-2347"/>
            </a:stretch>
          </a:blipFill>
        </p:spPr>
      </p:sp>
      <p:sp>
        <p:nvSpPr>
          <p:cNvPr id="7" name="TextBox 7"/>
          <p:cNvSpPr txBox="1"/>
          <p:nvPr/>
        </p:nvSpPr>
        <p:spPr>
          <a:xfrm>
            <a:off x="5384350" y="406334"/>
            <a:ext cx="12075124" cy="1927390"/>
          </a:xfrm>
          <a:prstGeom prst="rect">
            <a:avLst/>
          </a:prstGeom>
        </p:spPr>
        <p:txBody>
          <a:bodyPr lIns="0" tIns="0" rIns="0" bIns="0" rtlCol="0" anchor="t">
            <a:spAutoFit/>
          </a:bodyPr>
          <a:lstStyle/>
          <a:p>
            <a:pPr algn="just">
              <a:lnSpc>
                <a:spcPts val="7488"/>
              </a:lnSpc>
            </a:pPr>
            <a:r>
              <a:rPr lang="en-US" sz="7200">
                <a:solidFill>
                  <a:srgbClr val="0E0340"/>
                </a:solidFill>
                <a:latin typeface="TT Chocolates Bold"/>
              </a:rPr>
              <a:t>1. What is the total number of reservations in the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2551042"/>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4555823" y="3483837"/>
            <a:ext cx="13732177" cy="5774463"/>
          </a:xfrm>
          <a:custGeom>
            <a:avLst/>
            <a:gdLst/>
            <a:ahLst/>
            <a:cxnLst/>
            <a:rect l="l" t="t" r="r" b="b"/>
            <a:pathLst>
              <a:path w="13732177" h="5774463">
                <a:moveTo>
                  <a:pt x="0" y="0"/>
                </a:moveTo>
                <a:lnTo>
                  <a:pt x="13732177" y="0"/>
                </a:lnTo>
                <a:lnTo>
                  <a:pt x="13732177" y="5774463"/>
                </a:lnTo>
                <a:lnTo>
                  <a:pt x="0" y="5774463"/>
                </a:lnTo>
                <a:lnTo>
                  <a:pt x="0" y="0"/>
                </a:lnTo>
                <a:close/>
              </a:path>
            </a:pathLst>
          </a:custGeom>
          <a:blipFill>
            <a:blip r:embed="rId3"/>
            <a:stretch>
              <a:fillRect l="-1046" t="-645" r="-1046"/>
            </a:stretch>
          </a:blipFill>
        </p:spPr>
      </p:sp>
      <p:sp>
        <p:nvSpPr>
          <p:cNvPr id="7" name="TextBox 7"/>
          <p:cNvSpPr txBox="1"/>
          <p:nvPr/>
        </p:nvSpPr>
        <p:spPr>
          <a:xfrm>
            <a:off x="5384350" y="406334"/>
            <a:ext cx="12075124" cy="1927390"/>
          </a:xfrm>
          <a:prstGeom prst="rect">
            <a:avLst/>
          </a:prstGeom>
        </p:spPr>
        <p:txBody>
          <a:bodyPr lIns="0" tIns="0" rIns="0" bIns="0" rtlCol="0" anchor="t">
            <a:spAutoFit/>
          </a:bodyPr>
          <a:lstStyle/>
          <a:p>
            <a:pPr algn="just">
              <a:lnSpc>
                <a:spcPts val="7488"/>
              </a:lnSpc>
            </a:pPr>
            <a:r>
              <a:rPr lang="en-US" sz="7200">
                <a:solidFill>
                  <a:srgbClr val="0E0340"/>
                </a:solidFill>
                <a:latin typeface="TT Chocolates Bold"/>
              </a:rPr>
              <a:t>2. Which meal plan is the most popular among guests?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4555823" y="2551042"/>
            <a:ext cx="13984338" cy="100730"/>
            <a:chOff x="0" y="0"/>
            <a:chExt cx="3683118" cy="26530"/>
          </a:xfrm>
        </p:grpSpPr>
        <p:sp>
          <p:nvSpPr>
            <p:cNvPr id="3" name="Freeform 3"/>
            <p:cNvSpPr/>
            <p:nvPr/>
          </p:nvSpPr>
          <p:spPr>
            <a:xfrm>
              <a:off x="0" y="0"/>
              <a:ext cx="3683118" cy="26530"/>
            </a:xfrm>
            <a:custGeom>
              <a:avLst/>
              <a:gdLst/>
              <a:ahLst/>
              <a:cxnLst/>
              <a:rect l="l" t="t" r="r" b="b"/>
              <a:pathLst>
                <a:path w="3683118" h="26530">
                  <a:moveTo>
                    <a:pt x="0" y="0"/>
                  </a:moveTo>
                  <a:lnTo>
                    <a:pt x="3683118" y="0"/>
                  </a:lnTo>
                  <a:lnTo>
                    <a:pt x="3683118" y="26530"/>
                  </a:lnTo>
                  <a:lnTo>
                    <a:pt x="0" y="26530"/>
                  </a:lnTo>
                  <a:close/>
                </a:path>
              </a:pathLst>
            </a:custGeom>
            <a:solidFill>
              <a:srgbClr val="231076"/>
            </a:solidFill>
          </p:spPr>
        </p:sp>
        <p:sp>
          <p:nvSpPr>
            <p:cNvPr id="4" name="TextBox 4"/>
            <p:cNvSpPr txBox="1"/>
            <p:nvPr/>
          </p:nvSpPr>
          <p:spPr>
            <a:xfrm>
              <a:off x="0" y="-47625"/>
              <a:ext cx="3683118" cy="741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4555823" cy="10287000"/>
          </a:xfrm>
          <a:custGeom>
            <a:avLst/>
            <a:gdLst/>
            <a:ahLst/>
            <a:cxnLst/>
            <a:rect l="l" t="t" r="r" b="b"/>
            <a:pathLst>
              <a:path w="4555823" h="10287000">
                <a:moveTo>
                  <a:pt x="0" y="0"/>
                </a:moveTo>
                <a:lnTo>
                  <a:pt x="4555823" y="0"/>
                </a:lnTo>
                <a:lnTo>
                  <a:pt x="4555823" y="10287000"/>
                </a:lnTo>
                <a:lnTo>
                  <a:pt x="0" y="10287000"/>
                </a:lnTo>
                <a:lnTo>
                  <a:pt x="0" y="0"/>
                </a:lnTo>
                <a:close/>
              </a:path>
            </a:pathLst>
          </a:custGeom>
          <a:blipFill>
            <a:blip r:embed="rId2"/>
            <a:stretch>
              <a:fillRect l="-104250" r="-134659"/>
            </a:stretch>
          </a:blipFill>
        </p:spPr>
      </p:sp>
      <p:sp>
        <p:nvSpPr>
          <p:cNvPr id="6" name="Freeform 6"/>
          <p:cNvSpPr/>
          <p:nvPr/>
        </p:nvSpPr>
        <p:spPr>
          <a:xfrm>
            <a:off x="0" y="4165653"/>
            <a:ext cx="18288000" cy="5092647"/>
          </a:xfrm>
          <a:custGeom>
            <a:avLst/>
            <a:gdLst/>
            <a:ahLst/>
            <a:cxnLst/>
            <a:rect l="l" t="t" r="r" b="b"/>
            <a:pathLst>
              <a:path w="18288000" h="5092647">
                <a:moveTo>
                  <a:pt x="0" y="0"/>
                </a:moveTo>
                <a:lnTo>
                  <a:pt x="18288000" y="0"/>
                </a:lnTo>
                <a:lnTo>
                  <a:pt x="18288000" y="5092647"/>
                </a:lnTo>
                <a:lnTo>
                  <a:pt x="0" y="5092647"/>
                </a:lnTo>
                <a:lnTo>
                  <a:pt x="0" y="0"/>
                </a:lnTo>
                <a:close/>
              </a:path>
            </a:pathLst>
          </a:custGeom>
          <a:blipFill>
            <a:blip r:embed="rId3"/>
            <a:stretch>
              <a:fillRect l="-276" t="-3169" r="-32507"/>
            </a:stretch>
          </a:blipFill>
        </p:spPr>
      </p:sp>
      <p:sp>
        <p:nvSpPr>
          <p:cNvPr id="7" name="TextBox 7"/>
          <p:cNvSpPr txBox="1"/>
          <p:nvPr/>
        </p:nvSpPr>
        <p:spPr>
          <a:xfrm>
            <a:off x="5184176" y="556969"/>
            <a:ext cx="12075124" cy="1504397"/>
          </a:xfrm>
          <a:prstGeom prst="rect">
            <a:avLst/>
          </a:prstGeom>
        </p:spPr>
        <p:txBody>
          <a:bodyPr lIns="0" tIns="0" rIns="0" bIns="0" rtlCol="0" anchor="t">
            <a:spAutoFit/>
          </a:bodyPr>
          <a:lstStyle/>
          <a:p>
            <a:pPr algn="just">
              <a:lnSpc>
                <a:spcPts val="5824"/>
              </a:lnSpc>
            </a:pPr>
            <a:r>
              <a:rPr lang="en-US" sz="5600">
                <a:solidFill>
                  <a:srgbClr val="0E0340"/>
                </a:solidFill>
                <a:latin typeface="TT Chocolates Bold"/>
              </a:rPr>
              <a:t>3. What is the average price per room for reservations involving children?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655</Words>
  <Application>Microsoft Office PowerPoint</Application>
  <PresentationFormat>Custom</PresentationFormat>
  <Paragraphs>62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TT Chocolates Bold</vt:lpstr>
      <vt:lpstr>Anton</vt:lpstr>
      <vt:lpstr>TT Chocolates Ultra-Bold</vt:lpstr>
      <vt:lpstr>TT Chocolates</vt:lpstr>
      <vt:lpstr>Questrial</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Professional Science Project Presentation</dc:title>
  <cp:lastModifiedBy>abahnasawe@gmail.com</cp:lastModifiedBy>
  <cp:revision>2</cp:revision>
  <dcterms:created xsi:type="dcterms:W3CDTF">2006-08-16T00:00:00Z</dcterms:created>
  <dcterms:modified xsi:type="dcterms:W3CDTF">2024-06-17T21:01:23Z</dcterms:modified>
  <dc:identifier>DAGIHhMjqNY</dc:identifier>
</cp:coreProperties>
</file>